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4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9144000" cy="6858000" type="screen4x3"/>
  <p:notesSz cx="6858000" cy="9144000"/>
  <p:embeddedFontLst>
    <p:embeddedFont>
      <p:font typeface="Open Sans" charset="0"/>
      <p:regular r:id="rId47"/>
      <p:bold r:id="rId48"/>
      <p:italic r:id="rId49"/>
      <p:boldItalic r:id="rId50"/>
    </p:embeddedFont>
    <p:embeddedFont>
      <p:font typeface="Calibri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Begrüßung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(Auch von meiner Seite) Herzlich Willkommen zur Präsentation der Arbeit “...”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“Ich freue mich, ihnen im Folgenden meine Forschungsarbeit des letzten Schuljahres näher bringen zu dürfen”</a:t>
            </a:r>
            <a:endParaRPr/>
          </a:p>
        </p:txBody>
      </p:sp>
      <p:sp>
        <p:nvSpPr>
          <p:cNvPr id="219" name="Google Shape;2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c7e8134b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c7e8134b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Lochkamera-Modell: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Gegenstand- &amp; Bildpunkt durch Gerade verbunden,   Schnittpunkt: Projektionszentrum,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&gt; Vorteil Strahlensatz (später)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[Nachfragen gerne am Ende]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Parameter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innere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Konstanten der Kamera ansich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&gt; Kamerakonstante, Sensorgröße, -auflösung &amp; -position  |  Lochkamera: kein Linsenzeugs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äußere</a:t>
            </a:r>
            <a:endParaRPr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Position &amp; Orientierung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durch Kalibrierung</a:t>
            </a:r>
            <a:endParaRPr/>
          </a:p>
        </p:txBody>
      </p:sp>
      <p:sp>
        <p:nvSpPr>
          <p:cNvPr id="287" name="Google Shape;287;g5c7e8134bf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cd58fbaa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cd58fbaa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Lochkamera-Modell in dieser Form eher kompliziert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übliche Vereinfachung:   man stellt sich die Bildebene umgeklappt vor ..</a:t>
            </a:r>
            <a:endParaRPr/>
          </a:p>
        </p:txBody>
      </p:sp>
      <p:sp>
        <p:nvSpPr>
          <p:cNvPr id="295" name="Google Shape;295;g5cd58fbaa4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cd58fba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cd58fba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Funktionsweise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&gt; erster Schritt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Echtzeit, weil Warnnachrichten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kontinuierlich Kamera-Frames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Objekt-Erkennungs-Algorithmus basierend auf Deep Learning (KI),  heute schon sehr weit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Detektionen:  Rechtecke und Objektklasse</a:t>
            </a:r>
            <a:endParaRPr/>
          </a:p>
        </p:txBody>
      </p:sp>
      <p:sp>
        <p:nvSpPr>
          <p:cNvPr id="303" name="Google Shape;303;g5cd58fbaa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cd58fbaa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cd58fbaa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zur besseren Vorstellung:  Visualisierung</a:t>
            </a:r>
            <a:endParaRPr/>
          </a:p>
        </p:txBody>
      </p:sp>
      <p:sp>
        <p:nvSpPr>
          <p:cNvPr id="317" name="Google Shape;317;g5cd58fbaa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cd58fbaa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cd58fbaa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problematisch, wenn mehrere  |  manchmal fehlen auch welche komplett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sollte nicht das Augenmerk drauf liegen, deswegen kein Pattern Matching,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&gt; rein geometrischer Ansatz</a:t>
            </a:r>
            <a:endParaRPr/>
          </a:p>
        </p:txBody>
      </p:sp>
      <p:sp>
        <p:nvSpPr>
          <p:cNvPr id="327" name="Google Shape;327;g5cd58fbaa4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cd58fbaa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cd58fbaa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greift vorweg, wenn man schon alle Strahlen berechnet hat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kommen wir gleich drauf zurück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Komplanaritätsbedingung,  Epipolargeometrie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man beobachtet,  gehen die weit auseinander</a:t>
            </a:r>
            <a:endParaRPr/>
          </a:p>
        </p:txBody>
      </p:sp>
      <p:sp>
        <p:nvSpPr>
          <p:cNvPr id="337" name="Google Shape;337;g5cd58fbaa4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cd58fbaa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cd58fbaa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wir nehmen an, wir hätten schon</a:t>
            </a:r>
            <a:endParaRPr/>
          </a:p>
        </p:txBody>
      </p:sp>
      <p:sp>
        <p:nvSpPr>
          <p:cNvPr id="347" name="Google Shape;347;g5cd58fbaa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cd58fbaa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cd58fbaa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Punkt als Mittelpunkt des Detektionsrechtecks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&gt; über innere Param. &gt; Richtungsgerade von Kamera aus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&gt; über äußere Param. &gt; Richtungsgerade im Weltbezugssystem</a:t>
            </a:r>
            <a:endParaRPr/>
          </a:p>
        </p:txBody>
      </p:sp>
      <p:sp>
        <p:nvSpPr>
          <p:cNvPr id="356" name="Google Shape;356;g5cd58fbaa4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cd58fbaa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cd58fbaa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wo kommen sich die Geraden am nähesten?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&gt; da, wo sie durch eine senkrechte Gerade verbunden werden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damit wäre der Verkehrsteilnehmer erfolgreich verortet</a:t>
            </a:r>
            <a:endParaRPr/>
          </a:p>
        </p:txBody>
      </p:sp>
      <p:sp>
        <p:nvSpPr>
          <p:cNvPr id="365" name="Google Shape;365;g5cd58fbaa4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cd58fba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cd58fbaa4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Vektoren:   für Positionen im Raum  |  Richtungen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Matrizen:   für Abbildungen/Transformationen  |  Gleichungssysteme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Homogene Koordinaten:   Erweiterung der typischen euklidischen Koordinaten  (nochmal enorme Vereinfachung)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eigtl die Hauptaufgabe,  das ist Uni-Wissen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leider bräuchte man dazu ...  und Zeitrahmen ..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&gt; schaut in die Dokumentation (schriftliche Arbeit), das ist echt cool</a:t>
            </a:r>
            <a:endParaRPr/>
          </a:p>
        </p:txBody>
      </p:sp>
      <p:sp>
        <p:nvSpPr>
          <p:cNvPr id="374" name="Google Shape;374;g5cd58fba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“zur Gliederung:”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einführen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..</a:t>
            </a:r>
            <a:endParaRPr/>
          </a:p>
        </p:txBody>
      </p:sp>
      <p:sp>
        <p:nvSpPr>
          <p:cNvPr id="226" name="Google Shape;2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cd58fbaa4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cd58fbaa4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“als weiterer Teil des Prototyp-Konzepts ist natürlich die Kalibrierung”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Kalibrierung für jede Kamera einzeln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Gleichungssystem am besten überbestimmt (Genauigkeit)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Lösen durch Fehler-Minimierung  (beste Näherungslösung)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Extraktion durch bekannten Aufbau  →  Zerlegungen</a:t>
            </a:r>
            <a:endParaRPr/>
          </a:p>
        </p:txBody>
      </p:sp>
      <p:sp>
        <p:nvSpPr>
          <p:cNvPr id="381" name="Google Shape;381;g5cd58fbaa4_2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cd58fbaa4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cd58fbaa4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Zusätzliche Betrachtungen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Hinweise, was zu beachten ist, wenn man das jetzt so benutzen will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nur die wichtigsten angerissen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Grundvoraussetzungen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offensichtliche Sachen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geeignete Verkehrssituation  :=   der Einsatz macht Sinn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Rechtliches:  Stichwort Überwachung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Kommunikations:  daran würde es aktuell scheitern</a:t>
            </a:r>
            <a:endParaRPr/>
          </a:p>
        </p:txBody>
      </p:sp>
      <p:sp>
        <p:nvSpPr>
          <p:cNvPr id="388" name="Google Shape;388;g5cd58fbaa4_2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d58fbaa4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cd58fbaa4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Positionierung:   nicht so dicht zusammen  |  erhöht  | nicht zu weit weg, Bildausschnitt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Art der Kameras:  Lochkamera-Modell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Kritische Konfigurationen:  Uneindeutigkeit,  z.B. alle auf einer Ebene</a:t>
            </a:r>
            <a:endParaRPr/>
          </a:p>
        </p:txBody>
      </p:sp>
      <p:sp>
        <p:nvSpPr>
          <p:cNvPr id="395" name="Google Shape;395;g5cd58fbaa4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c7e8134bf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c7e8134bf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5c7e8134bf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c7e8134b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c7e8134b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Funktionalität des Prototyp-Konzepts in der Praxis zu überprüfen (Proof of Concept)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für prinzipiellen Ablauf des Versuchs davon abgesehen,   .. Echtzeit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&gt; weil kein Mehrwert, reicht für Nachweis der Funktionalität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Auswertung:  wie vorher durchgegangen,  für jedes Frame-Paar einzeln  (Finden, Zusammenführen, Orten)</a:t>
            </a:r>
            <a:endParaRPr/>
          </a:p>
        </p:txBody>
      </p:sp>
      <p:sp>
        <p:nvSpPr>
          <p:cNvPr id="408" name="Google Shape;408;g5c7e8134b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ba469f16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ba469f16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Verkehrssituation:  am Lehrstuhl (Zugang)  |  geeignet durch Hausecke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Smartphone:   praktisch, handlich  | auf Optik lässt sich Lochkameramodell anwenden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Installierung:   aus zwei entfernten Fenstern (~7m),   Kamera-Stative für Stabilität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“dann konnte der Versuch gestartet werden”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ca. 3min Video-Material aufgenommen,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genug für anschließende Auswahl interessanter Szenen (mit Fahrradfahren und Fußgängern)</a:t>
            </a:r>
            <a:endParaRPr/>
          </a:p>
        </p:txBody>
      </p:sp>
      <p:sp>
        <p:nvSpPr>
          <p:cNvPr id="416" name="Google Shape;416;g5ba469f16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ba469f16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ba469f16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einige Kalibrierungspunkte,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nicht alle eine Ebene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Pixel-Positionen in jeweils einem Beispiel-Frame rausnotiert</a:t>
            </a:r>
            <a:endParaRPr/>
          </a:p>
        </p:txBody>
      </p:sp>
      <p:sp>
        <p:nvSpPr>
          <p:cNvPr id="423" name="Google Shape;423;g5ba469f168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ba469f16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ba469f16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Tachymeter besser, aber unzugänglich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geographische Koordinaten über öffentliche Satellitenbilder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Laser-Entfernungsmessgerät für Zaunhöhe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Umrechnung der geographischen Koordinaten in drei-dimensionales Kartesisches Koordinaten-System mit Geometrie (Kugelkoordinaten, Basiswechsel etc.)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für genaueres &gt; Verweis auf Dokumentation</a:t>
            </a:r>
            <a:endParaRPr/>
          </a:p>
        </p:txBody>
      </p:sp>
      <p:sp>
        <p:nvSpPr>
          <p:cNvPr id="432" name="Google Shape;432;g5ba469f168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ba469f16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ba469f16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Python:  einfache Syntax (ermöglicht schnelles &amp; effizientes Programmieren)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NumPy:   verbreitet für wissenschaftliches Rechnen,   speziell Lineare Algebra (Vektoren, Matrizen, Zerlegungen, Gleichungssysteme, ...)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OpenCV:   verbreitete Bibliothek für Computer Vision (Objekterkennung,  Import und Export der Videos)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MobileNet SSD:  vortrainiert von GitHub-User (chuanqi305) (auf </a:t>
            </a:r>
            <a:r>
              <a:rPr lang="de-DE" sz="11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COCO dataset, fine-tuned on PASCAL </a:t>
            </a:r>
            <a:r>
              <a:rPr lang="de-D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VOC0712</a:t>
            </a:r>
            <a:r>
              <a:rPr lang="de-DE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Unterprogramme:  gegenseitiger import</a:t>
            </a:r>
            <a:endParaRPr/>
          </a:p>
        </p:txBody>
      </p:sp>
      <p:sp>
        <p:nvSpPr>
          <p:cNvPr id="443" name="Google Shape;443;g5ba469f168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a469f16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a469f16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“Nach der Implementierung und Auswertung galt es dann noch im letzten Schritt sich mit der Visualisierung der Daten zu beschäftigen”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Blender:  freies, quelloffenes  3D-Modelling tool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automatisiert Objekte einfügen:  Kameras, Kalibrierungspunkte (zur Orientierung),  geortete Verkehrsteilneher</a:t>
            </a:r>
            <a:endParaRPr/>
          </a:p>
        </p:txBody>
      </p:sp>
      <p:sp>
        <p:nvSpPr>
          <p:cNvPr id="453" name="Google Shape;453;g5ba469f168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c7e8134b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c7e8134b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5c7e8134b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c7e8134b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c7e8134b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[Video]</a:t>
            </a:r>
            <a:endParaRPr/>
          </a:p>
        </p:txBody>
      </p:sp>
      <p:sp>
        <p:nvSpPr>
          <p:cNvPr id="461" name="Google Shape;461;g5c7e8134bf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ba469f168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ba469f168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funktioniert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die erkannte Position folgt ziemlich genau der realen Position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Schwächen im Versuchsaufbau  (nicht um Prototyp-Konzept)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Aussetzer:   nicht so schlimm weil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lassen sich interpolieren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wegen großem Sichtbereich (geringe Auflösung)  [kann man spezifischer einstellen]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teilweise schlechter Sichtwinkel (Fahrrad von vorne)  [kann man spezifischer einstellen]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Laufzeit, weil: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Full-HD-Auflösung (1920x1080) wegen des großen Sichtbereichs  [kann man spezifischer einstellen]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aber:  Laptop,  [Rechenleistung lässt sich notfalls skalieren]</a:t>
            </a:r>
            <a:endParaRPr/>
          </a:p>
        </p:txBody>
      </p:sp>
      <p:sp>
        <p:nvSpPr>
          <p:cNvPr id="467" name="Google Shape;467;g5ba469f168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c7e8134b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c7e8134b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g5c7e8134bf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c7e8134b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c7e8134b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“Der erarbeitete Prototyp stellt sich damit als wertvoller Beitrag zur Forschung am vernetzten Fahren heraus, zum einen als Demonstrator (inspirierendes Anwendungsbeispiel) und zum anderen als Grundlage für real einsetzbare Systeme”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weitere Forschung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Weiterverarbeitung:  bereinigen,  glätten,  extrapolieren  |  Geschwindigkeitsinformationen  |  Gefahren-Analyse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viel von weiteren technologischen Entwicklungen abhängig  (vernetztes Fahren,  5G,  KI,  Hardware)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“Ich hoffe sie sind genauso gespannt wie ich auf den Verkehr der Zukunft”</a:t>
            </a:r>
            <a:endParaRPr/>
          </a:p>
        </p:txBody>
      </p:sp>
      <p:sp>
        <p:nvSpPr>
          <p:cNvPr id="480" name="Google Shape;480;g5c7e8134b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c7e8134b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c7e8134b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5c7e8134bf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c7e8134bf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c7e8134bf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5c7e8134bf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c7e8134b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c7e8134b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Lochkamera-Modell: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anwendbar durch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kleine Blende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Strahlengang einfacher Sammellinse (Mittelpunktstrahlen aus fokussierter Ebene)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line preserving mapping, kein Fischauge (man siehts &gt; nächste Folie)</a:t>
            </a:r>
            <a:endParaRPr/>
          </a:p>
        </p:txBody>
      </p:sp>
      <p:sp>
        <p:nvSpPr>
          <p:cNvPr id="503" name="Google Shape;503;g5c7e8134bf_0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ba469f16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ba469f16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man siehts</a:t>
            </a:r>
            <a:endParaRPr/>
          </a:p>
        </p:txBody>
      </p:sp>
      <p:sp>
        <p:nvSpPr>
          <p:cNvPr id="510" name="Google Shape;510;g5ba469f168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ba469f16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ba469f16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5ba469f168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cd58fba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cd58fbaa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Technische Universität Dresden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Fakultät Elektrotechnik und Informationstechnik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Institut für Nachrichtentechnik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00000"/>
                </a:solidFill>
              </a:rPr>
              <a:t>Deutsche Telekom Professur für Kommunikationsnetze (ComNets)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Projekt: 5G Lab</a:t>
            </a:r>
            <a:endParaRPr/>
          </a:p>
        </p:txBody>
      </p:sp>
      <p:sp>
        <p:nvSpPr>
          <p:cNvPr id="524" name="Google Shape;524;g5cd58fbaa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c8c8e42d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c8c8e42d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genießt aktuell große Präsenz in Medien, Wirtschaft und Forschung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Zukunft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man muss nicht mehr fahren</a:t>
            </a:r>
            <a:endParaRPr/>
          </a:p>
        </p:txBody>
      </p:sp>
      <p:sp>
        <p:nvSpPr>
          <p:cNvPr id="239" name="Google Shape;239;g5c8c8e42d9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cd58fbaa4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g5cd58fbaa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cd58fbaa4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5cd58fbaa4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cd58fbaa4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5" name="Google Shape;615;g5cd58fbaa4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Vgl. Mesh-Gruppe: Network Coding, Sliding Window, VNF</a:t>
            </a:r>
            <a:endParaRPr/>
          </a:p>
        </p:txBody>
      </p:sp>
      <p:sp>
        <p:nvSpPr>
          <p:cNvPr id="616" name="Google Shape;616;g5cd58fbaa4_1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c8c8e42d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c8c8e42d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in Folge dieser Technologisierung werden aber auch andere Konzepte entwickelt (zweifelsohne dazu)</a:t>
            </a:r>
            <a:br>
              <a:rPr lang="de-DE"/>
            </a:br>
            <a:r>
              <a:rPr lang="de-DE"/>
              <a:t>→ Vernetztes Fahren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Was ist das?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Austausch von Informationen  |  qualifiziertere Entscheidungen  | man sieht weiter, kollektive Wahrnehmung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Wie funktioniert das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5G!!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Car-To-Car  (Bsp Unfallvermeidung)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Car-To-Infrastructure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Was bringt das?</a:t>
            </a:r>
            <a:endParaRPr/>
          </a:p>
          <a:p>
            <a:pPr marL="182880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Verkehrssicherheit  |  Verkehrseffizienz</a:t>
            </a:r>
            <a:endParaRPr/>
          </a:p>
        </p:txBody>
      </p:sp>
      <p:sp>
        <p:nvSpPr>
          <p:cNvPr id="247" name="Google Shape;247;g5c8c8e42d9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c8c8e42d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c8c8e42d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Beispiele:</a:t>
            </a:r>
            <a:endParaRPr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Ampelanlagen (beide Richtungen)</a:t>
            </a:r>
            <a:endParaRPr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Parkplätze &amp; Ladesäulen (beide Richtungen)</a:t>
            </a:r>
            <a:endParaRPr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oder das ...</a:t>
            </a:r>
            <a:endParaRPr/>
          </a:p>
        </p:txBody>
      </p:sp>
      <p:sp>
        <p:nvSpPr>
          <p:cNvPr id="256" name="Google Shape;256;g5c8c8e42d9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c7e8134b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c7e8134b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nicht Vorteile für Autos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Allgemeinheit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konkret: nicht-motorisierten Verkehrsteilnehmer, kommen sonst zu kurz</a:t>
            </a:r>
            <a:endParaRPr/>
          </a:p>
        </p:txBody>
      </p:sp>
      <p:sp>
        <p:nvSpPr>
          <p:cNvPr id="266" name="Google Shape;266;g5c7e8134bf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c8c8e42d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c8c8e42d9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was war die Zielstellung?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es kommen zwei Verkehrskameras (Infrastruktur) zum Einsatz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diese erkennen die gefährdeten Verkehrsteilnehmer (Objekterkennungs-Algorithmen mit KI)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und orten diese  (eine Kamera reicht nicht aus, weil ..)  (wichtigster Teil, im Anschluss)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Informationen über Position könnte &gt; entsprechend dem Prinzip der Car-To-Infrastructure-Kommunikation &gt; als Warnnachrichten an Autos &gt; beispielsweise schlecht einsehbare Kreuzung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de-DE">
                <a:solidFill>
                  <a:srgbClr val="999999"/>
                </a:solidFill>
              </a:rPr>
              <a:t>(Warnung könnte sicherlich auch oft durch Autos gegenseitig -&gt;  Sichtweite  |  Rechenleistung)</a:t>
            </a:r>
            <a:endParaRPr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2 Aufgaben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theoretischer Teil (wie so das funktioniert &amp; was beachtet werden muss)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Praxis (um zu prüfen, ob das Konzept funktioniert)</a:t>
            </a:r>
            <a:endParaRPr/>
          </a:p>
        </p:txBody>
      </p:sp>
      <p:sp>
        <p:nvSpPr>
          <p:cNvPr id="272" name="Google Shape;272;g5c8c8e42d9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c7e8134b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c7e8134b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dazu im Vortrag:    erklären:  wie funktioniert das System im Betrieb</a:t>
            </a:r>
            <a:endParaRPr/>
          </a:p>
        </p:txBody>
      </p:sp>
      <p:sp>
        <p:nvSpPr>
          <p:cNvPr id="281" name="Google Shape;281;g5c7e8134bf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elfolie_TUD">
  <p:cSld name="1_Titelfolie_TUD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0" y="1025526"/>
            <a:ext cx="9144000" cy="5832600"/>
          </a:xfrm>
          <a:prstGeom prst="rect">
            <a:avLst/>
          </a:prstGeom>
          <a:gradFill>
            <a:gsLst>
              <a:gs pos="0">
                <a:schemeClr val="dk2"/>
              </a:gs>
              <a:gs pos="14000">
                <a:schemeClr val="dk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656035" y="4494775"/>
            <a:ext cx="7829100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>
                <a:solidFill>
                  <a:srgbClr val="888C9B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3200"/>
              <a:buNone/>
              <a:defRPr>
                <a:solidFill>
                  <a:srgbClr val="888C9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3200"/>
              <a:buNone/>
              <a:defRPr>
                <a:solidFill>
                  <a:srgbClr val="888C9B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C9B"/>
              </a:buClr>
              <a:buSzPts val="2000"/>
              <a:buNone/>
              <a:defRPr>
                <a:solidFill>
                  <a:srgbClr val="888C9B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C9B"/>
              </a:buClr>
              <a:buSzPts val="2000"/>
              <a:buNone/>
              <a:defRPr>
                <a:solidFill>
                  <a:srgbClr val="888C9B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>
            <a:off x="656035" y="2420841"/>
            <a:ext cx="78291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1025525"/>
            <a:ext cx="9144000" cy="1716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title"/>
          </p:nvPr>
        </p:nvSpPr>
        <p:spPr>
          <a:xfrm>
            <a:off x="656035" y="3392203"/>
            <a:ext cx="78291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728" y="349731"/>
            <a:ext cx="1323554" cy="38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0804" y="306991"/>
            <a:ext cx="1628200" cy="41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7700" y="127875"/>
            <a:ext cx="828600" cy="8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r Titel">
  <p:cSld name="1_Nur Titel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56034" y="346076"/>
            <a:ext cx="79356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>
            <a:spLocks noGrp="1"/>
          </p:cNvSpPr>
          <p:nvPr>
            <p:ph type="pic" idx="2"/>
          </p:nvPr>
        </p:nvSpPr>
        <p:spPr>
          <a:xfrm>
            <a:off x="0" y="1030288"/>
            <a:ext cx="9144000" cy="5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Le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>
            <a:spLocks noGrp="1"/>
          </p:cNvSpPr>
          <p:nvPr>
            <p:ph type="pic" idx="2"/>
          </p:nvPr>
        </p:nvSpPr>
        <p:spPr>
          <a:xfrm>
            <a:off x="0" y="6"/>
            <a:ext cx="9144000" cy="6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457200" y="275167"/>
            <a:ext cx="82296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3200"/>
              <a:buFont typeface="Arial"/>
              <a:buNone/>
              <a:defRPr sz="3200" b="1">
                <a:solidFill>
                  <a:srgbClr val="265E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und Inhalt">
  <p:cSld name="1_Titel und Inhal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168304" y="371178"/>
            <a:ext cx="64920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3200"/>
              <a:buFont typeface="Arial"/>
              <a:buNone/>
              <a:defRPr sz="3200" b="1">
                <a:solidFill>
                  <a:srgbClr val="265E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179388" y="1221318"/>
            <a:ext cx="87852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67"/>
              <a:buFont typeface="Arial"/>
              <a:buNone/>
              <a:defRPr sz="2667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sz="24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33"/>
              <a:buFont typeface="Arial"/>
              <a:buNone/>
              <a:defRPr sz="2133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33"/>
              <a:buFont typeface="Arial"/>
              <a:buNone/>
              <a:defRPr sz="2133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33"/>
              <a:buFont typeface="Arial"/>
              <a:buNone/>
              <a:defRPr sz="2133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96336" y="164638"/>
            <a:ext cx="1368152" cy="78994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444501" y="6213310"/>
            <a:ext cx="35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50" rIns="12190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051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 sz="1051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65188" y="6213310"/>
            <a:ext cx="269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1"/>
              <a:buFont typeface="Calibri"/>
              <a:buNone/>
              <a:defRPr sz="1051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184277" y="428869"/>
            <a:ext cx="6181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3200"/>
              <a:buNone/>
              <a:defRPr sz="3200" b="1">
                <a:solidFill>
                  <a:srgbClr val="265E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3200"/>
              <a:buChar char="•"/>
              <a:defRPr sz="3200">
                <a:solidFill>
                  <a:srgbClr val="265E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3200"/>
              <a:buChar char="•"/>
              <a:defRPr sz="3200">
                <a:solidFill>
                  <a:srgbClr val="265E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3200"/>
              <a:buChar char="•"/>
              <a:defRPr sz="3200">
                <a:solidFill>
                  <a:srgbClr val="265E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431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3200"/>
              <a:buChar char="•"/>
              <a:defRPr sz="3200">
                <a:solidFill>
                  <a:srgbClr val="265E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184255" y="6604813"/>
            <a:ext cx="28956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6895049" y="6604813"/>
            <a:ext cx="21606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99874" y="263506"/>
            <a:ext cx="1368152" cy="789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5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5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und Inhalt">
  <p:cSld name="1_Titel und Inhal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656033" y="1484313"/>
            <a:ext cx="79356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ur Titel">
  <p:cSld name="1_Nur Titel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656034" y="346076"/>
            <a:ext cx="79356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>
            <a:spLocks noGrp="1"/>
          </p:cNvSpPr>
          <p:nvPr>
            <p:ph type="pic" idx="2"/>
          </p:nvPr>
        </p:nvSpPr>
        <p:spPr>
          <a:xfrm>
            <a:off x="0" y="1030288"/>
            <a:ext cx="9144000" cy="5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656034" y="346076"/>
            <a:ext cx="79356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body" idx="1"/>
          </p:nvPr>
        </p:nvSpPr>
        <p:spPr>
          <a:xfrm>
            <a:off x="4024312" y="1484313"/>
            <a:ext cx="45672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1"/>
          <p:cNvSpPr>
            <a:spLocks noGrp="1"/>
          </p:cNvSpPr>
          <p:nvPr>
            <p:ph type="pic" idx="2"/>
          </p:nvPr>
        </p:nvSpPr>
        <p:spPr>
          <a:xfrm>
            <a:off x="656033" y="1484313"/>
            <a:ext cx="32253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1" name="Google Shape;171;p31"/>
          <p:cNvSpPr>
            <a:spLocks noGrp="1"/>
          </p:cNvSpPr>
          <p:nvPr>
            <p:ph type="pic" idx="3"/>
          </p:nvPr>
        </p:nvSpPr>
        <p:spPr>
          <a:xfrm>
            <a:off x="656034" y="2943181"/>
            <a:ext cx="32253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>
            <a:spLocks noGrp="1"/>
          </p:cNvSpPr>
          <p:nvPr>
            <p:ph type="pic" idx="4"/>
          </p:nvPr>
        </p:nvSpPr>
        <p:spPr>
          <a:xfrm>
            <a:off x="656032" y="4402050"/>
            <a:ext cx="322530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elfolie_TUD">
  <p:cSld name="1_Titelfolie_TUD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 descr="5gla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0228" y="350083"/>
            <a:ext cx="1075652" cy="38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/>
          <p:nvPr/>
        </p:nvSpPr>
        <p:spPr>
          <a:xfrm>
            <a:off x="0" y="1025526"/>
            <a:ext cx="9144000" cy="5832600"/>
          </a:xfrm>
          <a:prstGeom prst="rect">
            <a:avLst/>
          </a:prstGeom>
          <a:gradFill>
            <a:gsLst>
              <a:gs pos="0">
                <a:schemeClr val="dk2"/>
              </a:gs>
              <a:gs pos="14000">
                <a:schemeClr val="dk2"/>
              </a:gs>
              <a:gs pos="100000">
                <a:schemeClr val="accent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1"/>
          </p:nvPr>
        </p:nvSpPr>
        <p:spPr>
          <a:xfrm>
            <a:off x="656035" y="4494775"/>
            <a:ext cx="7829100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>
                <a:solidFill>
                  <a:srgbClr val="888C9B"/>
                </a:solidFill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3pPr>
            <a:lvl4pPr lvl="3" algn="ctr" rtl="0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4pPr>
            <a:lvl5pPr lvl="4" algn="ctr" rtl="0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3200"/>
              <a:buNone/>
              <a:defRPr>
                <a:solidFill>
                  <a:srgbClr val="888C9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3200"/>
              <a:buNone/>
              <a:defRPr>
                <a:solidFill>
                  <a:srgbClr val="888C9B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C9B"/>
              </a:buClr>
              <a:buSzPts val="2000"/>
              <a:buNone/>
              <a:defRPr>
                <a:solidFill>
                  <a:srgbClr val="888C9B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C9B"/>
              </a:buClr>
              <a:buSzPts val="2000"/>
              <a:buNone/>
              <a:defRPr>
                <a:solidFill>
                  <a:srgbClr val="888C9B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2"/>
          </p:nvPr>
        </p:nvSpPr>
        <p:spPr>
          <a:xfrm>
            <a:off x="656035" y="2420841"/>
            <a:ext cx="78291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32"/>
          <p:cNvSpPr/>
          <p:nvPr/>
        </p:nvSpPr>
        <p:spPr>
          <a:xfrm>
            <a:off x="0" y="1025525"/>
            <a:ext cx="9144000" cy="171600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656035" y="3392203"/>
            <a:ext cx="78291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728" y="349731"/>
            <a:ext cx="1323552" cy="38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_TUD">
  <p:cSld name="Titelfolie_TUD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656034" y="4494775"/>
            <a:ext cx="7829100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>
                <a:solidFill>
                  <a:srgbClr val="888C9B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3200"/>
              <a:buNone/>
              <a:defRPr>
                <a:solidFill>
                  <a:srgbClr val="888C9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3200"/>
              <a:buNone/>
              <a:defRPr>
                <a:solidFill>
                  <a:srgbClr val="888C9B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C9B"/>
              </a:buClr>
              <a:buSzPts val="2000"/>
              <a:buNone/>
              <a:defRPr>
                <a:solidFill>
                  <a:srgbClr val="888C9B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C9B"/>
              </a:buClr>
              <a:buSzPts val="2000"/>
              <a:buNone/>
              <a:defRPr>
                <a:solidFill>
                  <a:srgbClr val="888C9B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2"/>
          </p:nvPr>
        </p:nvSpPr>
        <p:spPr>
          <a:xfrm>
            <a:off x="656035" y="2420841"/>
            <a:ext cx="78291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656035" y="3392203"/>
            <a:ext cx="78291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pen Sans"/>
              <a:buNone/>
              <a:defRPr sz="32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0" y="1026000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35;p4"/>
          <p:cNvCxnSpPr/>
          <p:nvPr/>
        </p:nvCxnSpPr>
        <p:spPr>
          <a:xfrm>
            <a:off x="0" y="1206000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728" y="349731"/>
            <a:ext cx="1323554" cy="38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0804" y="306991"/>
            <a:ext cx="1628200" cy="41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_TUD">
  <p:cSld name="Titelfolie_TUD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 descr="5glab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70228" y="350083"/>
            <a:ext cx="1075652" cy="38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3"/>
          <p:cNvSpPr txBox="1">
            <a:spLocks noGrp="1"/>
          </p:cNvSpPr>
          <p:nvPr>
            <p:ph type="subTitle" idx="1"/>
          </p:nvPr>
        </p:nvSpPr>
        <p:spPr>
          <a:xfrm>
            <a:off x="656034" y="4494775"/>
            <a:ext cx="7829100" cy="1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>
                <a:solidFill>
                  <a:srgbClr val="888C9B"/>
                </a:solidFill>
              </a:defRPr>
            </a:lvl2pPr>
            <a:lvl3pPr lvl="2" algn="ctr" rtl="0">
              <a:spcBef>
                <a:spcPts val="6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3pPr>
            <a:lvl4pPr lvl="3" algn="ctr" rtl="0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4pPr>
            <a:lvl5pPr lvl="4" algn="ctr" rtl="0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400"/>
              <a:buNone/>
              <a:defRPr>
                <a:solidFill>
                  <a:srgbClr val="888C9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3200"/>
              <a:buNone/>
              <a:defRPr>
                <a:solidFill>
                  <a:srgbClr val="888C9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3200"/>
              <a:buNone/>
              <a:defRPr>
                <a:solidFill>
                  <a:srgbClr val="888C9B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C9B"/>
              </a:buClr>
              <a:buSzPts val="2000"/>
              <a:buNone/>
              <a:defRPr>
                <a:solidFill>
                  <a:srgbClr val="888C9B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C9B"/>
              </a:buClr>
              <a:buSzPts val="2000"/>
              <a:buNone/>
              <a:defRPr>
                <a:solidFill>
                  <a:srgbClr val="888C9B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body" idx="2"/>
          </p:nvPr>
        </p:nvSpPr>
        <p:spPr>
          <a:xfrm>
            <a:off x="656035" y="2420841"/>
            <a:ext cx="78291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/>
          </p:nvPr>
        </p:nvSpPr>
        <p:spPr>
          <a:xfrm>
            <a:off x="656035" y="3392203"/>
            <a:ext cx="78291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pen Sans"/>
              <a:buNone/>
              <a:defRPr sz="32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7" name="Google Shape;187;p33"/>
          <p:cNvCxnSpPr/>
          <p:nvPr/>
        </p:nvCxnSpPr>
        <p:spPr>
          <a:xfrm>
            <a:off x="0" y="1026000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8" name="Google Shape;188;p33"/>
          <p:cNvCxnSpPr/>
          <p:nvPr/>
        </p:nvCxnSpPr>
        <p:spPr>
          <a:xfrm>
            <a:off x="0" y="1206000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728" y="349731"/>
            <a:ext cx="1323552" cy="38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und Inhalt">
  <p:cSld name="1_Titel und Inhal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656033" y="1484313"/>
            <a:ext cx="79356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/>
          <p:nvPr/>
        </p:nvSpPr>
        <p:spPr>
          <a:xfrm>
            <a:off x="0" y="2"/>
            <a:ext cx="9144000" cy="6129300"/>
          </a:xfrm>
          <a:prstGeom prst="rect">
            <a:avLst/>
          </a:prstGeom>
          <a:gradFill>
            <a:gsLst>
              <a:gs pos="0">
                <a:schemeClr val="dk2"/>
              </a:gs>
              <a:gs pos="14000">
                <a:schemeClr val="dk2"/>
              </a:gs>
              <a:gs pos="100000">
                <a:schemeClr val="accent2"/>
              </a:gs>
            </a:gsLst>
            <a:lin ang="1499992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endParaRPr sz="1800" b="0" i="0" u="none" strike="noStrike" cap="non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656034" y="3387259"/>
            <a:ext cx="7935600" cy="11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und Inhalt">
  <p:cSld name="2_Titel und Inhal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6"/>
          <p:cNvSpPr>
            <a:spLocks noGrp="1"/>
          </p:cNvSpPr>
          <p:nvPr>
            <p:ph type="pic" idx="2"/>
          </p:nvPr>
        </p:nvSpPr>
        <p:spPr>
          <a:xfrm>
            <a:off x="4700587" y="1484314"/>
            <a:ext cx="38910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1"/>
          </p:nvPr>
        </p:nvSpPr>
        <p:spPr>
          <a:xfrm>
            <a:off x="656035" y="1484314"/>
            <a:ext cx="38970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body" idx="1"/>
          </p:nvPr>
        </p:nvSpPr>
        <p:spPr>
          <a:xfrm>
            <a:off x="656035" y="1484314"/>
            <a:ext cx="38970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body" idx="2"/>
          </p:nvPr>
        </p:nvSpPr>
        <p:spPr>
          <a:xfrm>
            <a:off x="4700587" y="1484315"/>
            <a:ext cx="38910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Zwei Inhalte">
  <p:cSld name="1_Zwei Inhalt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1"/>
          </p:nvPr>
        </p:nvSpPr>
        <p:spPr>
          <a:xfrm>
            <a:off x="656034" y="1484314"/>
            <a:ext cx="25497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body" idx="2"/>
          </p:nvPr>
        </p:nvSpPr>
        <p:spPr>
          <a:xfrm>
            <a:off x="6053137" y="1484315"/>
            <a:ext cx="25386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3"/>
          </p:nvPr>
        </p:nvSpPr>
        <p:spPr>
          <a:xfrm>
            <a:off x="3343275" y="1484315"/>
            <a:ext cx="25623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>
  <p:cSld name="Leer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>
            <a:spLocks noGrp="1"/>
          </p:cNvSpPr>
          <p:nvPr>
            <p:ph type="pic" idx="2"/>
          </p:nvPr>
        </p:nvSpPr>
        <p:spPr>
          <a:xfrm>
            <a:off x="0" y="6"/>
            <a:ext cx="9144000" cy="6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Open Sans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Clr>
                <a:srgbClr val="888C9B"/>
              </a:buClr>
              <a:buSzPts val="2400"/>
              <a:buNone/>
              <a:defRPr sz="2400">
                <a:solidFill>
                  <a:srgbClr val="888C9B"/>
                </a:solidFill>
              </a:defRPr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2000"/>
              <a:buNone/>
              <a:defRPr sz="2000">
                <a:solidFill>
                  <a:srgbClr val="888C9B"/>
                </a:solidFill>
              </a:defRPr>
            </a:lvl2pPr>
            <a:lvl3pPr marL="1371600" lvl="2" indent="-228600" algn="l" rtl="0">
              <a:spcBef>
                <a:spcPts val="600"/>
              </a:spcBef>
              <a:spcAft>
                <a:spcPts val="0"/>
              </a:spcAft>
              <a:buClr>
                <a:srgbClr val="888C9B"/>
              </a:buClr>
              <a:buSzPts val="1800"/>
              <a:buNone/>
              <a:defRPr sz="1800">
                <a:solidFill>
                  <a:srgbClr val="888C9B"/>
                </a:solidFill>
              </a:defRPr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 sz="1600">
                <a:solidFill>
                  <a:srgbClr val="888C9B"/>
                </a:solidFill>
              </a:defRPr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 sz="1600">
                <a:solidFill>
                  <a:srgbClr val="888C9B"/>
                </a:solidFill>
              </a:defRPr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 sz="1600">
                <a:solidFill>
                  <a:srgbClr val="888C9B"/>
                </a:solidFill>
              </a:defRPr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 sz="1600">
                <a:solidFill>
                  <a:srgbClr val="888C9B"/>
                </a:solidFill>
              </a:defRPr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 sz="1600">
                <a:solidFill>
                  <a:srgbClr val="888C9B"/>
                </a:solidFill>
              </a:defRPr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rgbClr val="888C9B"/>
              </a:buClr>
              <a:buSzPts val="1600"/>
              <a:buNone/>
              <a:defRPr sz="1600">
                <a:solidFill>
                  <a:srgbClr val="888C9B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620"/>
              <a:buFont typeface="Open Sans"/>
              <a:buNone/>
              <a:defRPr sz="1620" b="0" i="0" u="none" strike="noStrike" cap="none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620"/>
              <a:buFont typeface="Open Sans"/>
              <a:buNone/>
              <a:defRPr sz="1620" b="0" i="0" u="none" strike="noStrike" cap="none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620"/>
              <a:buFont typeface="Open Sans"/>
              <a:buNone/>
              <a:defRPr sz="1620" b="0" i="0" u="none" strike="noStrike" cap="none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620"/>
              <a:buFont typeface="Open Sans"/>
              <a:buNone/>
              <a:defRPr sz="1620" b="0" i="0" u="none" strike="noStrike" cap="none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620"/>
              <a:buFont typeface="Open Sans"/>
              <a:buNone/>
              <a:defRPr sz="1620" b="0" i="0" u="none" strike="noStrike" cap="none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620"/>
              <a:buFont typeface="Open Sans"/>
              <a:buNone/>
              <a:defRPr sz="1620" b="0" i="0" u="none" strike="noStrike" cap="none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620"/>
              <a:buFont typeface="Open Sans"/>
              <a:buNone/>
              <a:defRPr sz="1620" b="0" i="0" u="none" strike="noStrike" cap="none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620"/>
              <a:buFont typeface="Open Sans"/>
              <a:buNone/>
              <a:defRPr sz="1620" b="0" i="0" u="none" strike="noStrike" cap="none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5E"/>
              </a:buClr>
              <a:buSzPts val="1620"/>
              <a:buFont typeface="Open Sans"/>
              <a:buNone/>
              <a:defRPr sz="1620" b="0" i="0" u="none" strike="noStrike" cap="none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utzerdefiniertes Layout">
  <p:cSld name="Benutzerdefiniertes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2"/>
            <a:ext cx="9144000" cy="6129300"/>
          </a:xfrm>
          <a:prstGeom prst="rect">
            <a:avLst/>
          </a:prstGeom>
          <a:gradFill>
            <a:gsLst>
              <a:gs pos="0">
                <a:schemeClr val="dk2"/>
              </a:gs>
              <a:gs pos="14000">
                <a:schemeClr val="dk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56034" y="3387259"/>
            <a:ext cx="7935600" cy="11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024312" y="1484313"/>
            <a:ext cx="45672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>
            <a:spLocks noGrp="1"/>
          </p:cNvSpPr>
          <p:nvPr>
            <p:ph type="pic" idx="2"/>
          </p:nvPr>
        </p:nvSpPr>
        <p:spPr>
          <a:xfrm>
            <a:off x="656033" y="1484313"/>
            <a:ext cx="32253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>
            <a:spLocks noGrp="1"/>
          </p:cNvSpPr>
          <p:nvPr>
            <p:ph type="pic" idx="3"/>
          </p:nvPr>
        </p:nvSpPr>
        <p:spPr>
          <a:xfrm>
            <a:off x="656034" y="2943181"/>
            <a:ext cx="32253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>
            <a:spLocks noGrp="1"/>
          </p:cNvSpPr>
          <p:nvPr>
            <p:ph type="pic" idx="4"/>
          </p:nvPr>
        </p:nvSpPr>
        <p:spPr>
          <a:xfrm>
            <a:off x="656032" y="4402050"/>
            <a:ext cx="3225300" cy="14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 und Inhalt">
  <p:cSld name="2_Titel und Inhal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>
            <a:spLocks noGrp="1"/>
          </p:cNvSpPr>
          <p:nvPr>
            <p:ph type="pic" idx="2"/>
          </p:nvPr>
        </p:nvSpPr>
        <p:spPr>
          <a:xfrm>
            <a:off x="4700587" y="1484314"/>
            <a:ext cx="38910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656035" y="1484314"/>
            <a:ext cx="38970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656035" y="1484314"/>
            <a:ext cx="38970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2"/>
          </p:nvPr>
        </p:nvSpPr>
        <p:spPr>
          <a:xfrm>
            <a:off x="4700587" y="1484315"/>
            <a:ext cx="38910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Zwei Inhalte">
  <p:cSld name="1_Zwei Inhal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656034" y="1484314"/>
            <a:ext cx="25497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6053137" y="1484315"/>
            <a:ext cx="25383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3"/>
          </p:nvPr>
        </p:nvSpPr>
        <p:spPr>
          <a:xfrm>
            <a:off x="3343275" y="1484315"/>
            <a:ext cx="25623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914400" lvl="1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—"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>
  <p:cSld name="Nur Titel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656034" y="346076"/>
            <a:ext cx="79356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56034" y="1481138"/>
            <a:ext cx="7935600" cy="4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/>
          <p:nvPr/>
        </p:nvSpPr>
        <p:spPr>
          <a:xfrm>
            <a:off x="2681288" y="6319797"/>
            <a:ext cx="389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None/>
            </a:pPr>
            <a:r>
              <a:rPr lang="de-DE" sz="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Wissenschaftliches Forum</a:t>
            </a:r>
            <a:endParaRPr sz="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 sz="8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Martin-Andersen-Nexö-Gymnasium Dresden // 02.07.2019</a:t>
            </a:r>
            <a:endParaRPr sz="8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Deutsche Telekom Chair for Communication Networks / TU Dresden</a:t>
            </a:r>
            <a:endParaRPr sz="800" b="0" i="0" u="none" strike="noStrike" cap="non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" name="Google Shape;13;p1"/>
          <p:cNvCxnSpPr/>
          <p:nvPr/>
        </p:nvCxnSpPr>
        <p:spPr>
          <a:xfrm>
            <a:off x="0" y="6123216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1"/>
          <p:cNvSpPr txBox="1"/>
          <p:nvPr/>
        </p:nvSpPr>
        <p:spPr>
          <a:xfrm>
            <a:off x="6724650" y="6306444"/>
            <a:ext cx="52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Open Sans"/>
              <a:buNone/>
            </a:pPr>
            <a:r>
              <a:rPr lang="de-DE" sz="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de-DE" sz="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-DE" sz="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Folie </a:t>
            </a:r>
            <a:fld id="{00000000-1234-1234-1234-123412341234}" type="slidenum">
              <a:rPr lang="de-DE" sz="8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800"/>
                <a:buFont typeface="Open Sans"/>
                <a:buNone/>
              </a:pPr>
              <a:t>‹Nr.›</a:t>
            </a:fld>
            <a:endParaRPr sz="800" b="0" i="0" u="none" strike="noStrike" cap="non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endParaRPr sz="800" b="0" i="0" u="none" strike="noStrike" cap="none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9720" y="6336706"/>
            <a:ext cx="836768" cy="24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91046" y="6292849"/>
            <a:ext cx="1507794" cy="32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16925" y="6226800"/>
            <a:ext cx="528600" cy="528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pos="744">
          <p15:clr>
            <a:srgbClr val="F26B43"/>
          </p15:clr>
        </p15:guide>
        <p15:guide id="2" pos="840">
          <p15:clr>
            <a:srgbClr val="F26B43"/>
          </p15:clr>
        </p15:guide>
        <p15:guide id="3" pos="1257">
          <p15:clr>
            <a:srgbClr val="F26B43"/>
          </p15:clr>
        </p15:guide>
        <p15:guide id="4" pos="1167">
          <p15:clr>
            <a:srgbClr val="F26B43"/>
          </p15:clr>
        </p15:guide>
        <p15:guide id="5" pos="1689">
          <p15:clr>
            <a:srgbClr val="F26B43"/>
          </p15:clr>
        </p15:guide>
        <p15:guide id="6" pos="1596">
          <p15:clr>
            <a:srgbClr val="F26B43"/>
          </p15:clr>
        </p15:guide>
        <p15:guide id="7" pos="2868">
          <p15:clr>
            <a:srgbClr val="F26B43"/>
          </p15:clr>
        </p15:guide>
        <p15:guide id="8" pos="2961">
          <p15:clr>
            <a:srgbClr val="F26B43"/>
          </p15:clr>
        </p15:guide>
        <p15:guide id="9" pos="3288">
          <p15:clr>
            <a:srgbClr val="F26B43"/>
          </p15:clr>
        </p15:guide>
        <p15:guide id="10" pos="3381">
          <p15:clr>
            <a:srgbClr val="F26B43"/>
          </p15:clr>
        </p15:guide>
        <p15:guide id="11" pos="5085">
          <p15:clr>
            <a:srgbClr val="F26B43"/>
          </p15:clr>
        </p15:guide>
        <p15:guide id="12" pos="4992">
          <p15:clr>
            <a:srgbClr val="F26B43"/>
          </p15:clr>
        </p15:guide>
        <p15:guide id="13" pos="3720">
          <p15:clr>
            <a:srgbClr val="F26B43"/>
          </p15:clr>
        </p15:guide>
        <p15:guide id="14" pos="3813">
          <p15:clr>
            <a:srgbClr val="F26B43"/>
          </p15:clr>
        </p15:guide>
        <p15:guide id="15" orient="horz" pos="538">
          <p15:clr>
            <a:srgbClr val="F26B43"/>
          </p15:clr>
        </p15:guide>
        <p15:guide id="16" pos="413">
          <p15:clr>
            <a:srgbClr val="F26B43"/>
          </p15:clr>
        </p15:guide>
        <p15:guide id="17" pos="4569">
          <p15:clr>
            <a:srgbClr val="F26B43"/>
          </p15:clr>
        </p15:guide>
        <p15:guide id="18" pos="4662">
          <p15:clr>
            <a:srgbClr val="F26B43"/>
          </p15:clr>
        </p15:guide>
        <p15:guide id="19" pos="2019">
          <p15:clr>
            <a:srgbClr val="F26B43"/>
          </p15:clr>
        </p15:guide>
        <p15:guide id="20" pos="2106">
          <p15:clr>
            <a:srgbClr val="F26B43"/>
          </p15:clr>
        </p15:guide>
        <p15:guide id="21" pos="2445">
          <p15:clr>
            <a:srgbClr val="F26B43"/>
          </p15:clr>
        </p15:guide>
        <p15:guide id="22" pos="2535">
          <p15:clr>
            <a:srgbClr val="F26B43"/>
          </p15:clr>
        </p15:guide>
        <p15:guide id="23" pos="4140">
          <p15:clr>
            <a:srgbClr val="F26B43"/>
          </p15:clr>
        </p15:guide>
        <p15:guide id="24" orient="horz" pos="933">
          <p15:clr>
            <a:srgbClr val="F26B43"/>
          </p15:clr>
        </p15:guide>
        <p15:guide id="25" orient="horz" pos="759">
          <p15:clr>
            <a:srgbClr val="F26B43"/>
          </p15:clr>
        </p15:guide>
        <p15:guide id="26" orient="horz" pos="218">
          <p15:clr>
            <a:srgbClr val="F26B43"/>
          </p15:clr>
        </p15:guide>
        <p15:guide id="27" orient="horz" pos="3680">
          <p15:clr>
            <a:srgbClr val="F26B43"/>
          </p15:clr>
        </p15:guide>
        <p15:guide id="28" orient="horz" pos="3861">
          <p15:clr>
            <a:srgbClr val="F26B43"/>
          </p15:clr>
        </p15:guide>
        <p15:guide id="29" orient="horz" pos="2130">
          <p15:clr>
            <a:srgbClr val="F26B43"/>
          </p15:clr>
        </p15:guide>
        <p15:guide id="30" pos="4236">
          <p15:clr>
            <a:srgbClr val="F26B43"/>
          </p15:clr>
        </p15:guide>
        <p15:guide id="31" orient="horz" pos="649">
          <p15:clr>
            <a:srgbClr val="F26B43"/>
          </p15:clr>
        </p15:guide>
        <p15:guide id="32" pos="5412">
          <p15:clr>
            <a:srgbClr val="F26B43"/>
          </p15:clr>
        </p15:guide>
        <p15:guide id="33" orient="horz" pos="3988">
          <p15:clr>
            <a:srgbClr val="F26B43"/>
          </p15:clr>
        </p15:guide>
        <p15:guide id="34" orient="horz" pos="4196">
          <p15:clr>
            <a:srgbClr val="F26B43"/>
          </p15:clr>
        </p15:guide>
        <p15:guide id="35" pos="239">
          <p15:clr>
            <a:srgbClr val="F26B43"/>
          </p15:clr>
        </p15:guide>
        <p15:guide id="36" orient="horz" pos="41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 descr="5glab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272741" y="6341505"/>
            <a:ext cx="744954" cy="26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656034" y="1481138"/>
            <a:ext cx="7935600" cy="4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—"/>
              <a:defRPr sz="16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cxnSp>
        <p:nvCxnSpPr>
          <p:cNvPr id="160" name="Google Shape;160;p28"/>
          <p:cNvCxnSpPr/>
          <p:nvPr/>
        </p:nvCxnSpPr>
        <p:spPr>
          <a:xfrm>
            <a:off x="0" y="6123216"/>
            <a:ext cx="9144000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28"/>
          <p:cNvSpPr txBox="1"/>
          <p:nvPr/>
        </p:nvSpPr>
        <p:spPr>
          <a:xfrm>
            <a:off x="6724650" y="6306444"/>
            <a:ext cx="52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27879"/>
              </a:buClr>
              <a:buSzPts val="800"/>
              <a:buFont typeface="Open Sans"/>
              <a:buNone/>
            </a:pPr>
            <a:r>
              <a:rPr lang="de-DE" sz="800" b="0" i="0" u="none" strike="noStrike" cap="none">
                <a:solidFill>
                  <a:srgbClr val="727879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de-DE" sz="800" b="0" i="0" u="none" strike="noStrike" cap="none">
                <a:solidFill>
                  <a:srgbClr val="727879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-DE" sz="800" b="0" i="0" u="none" strike="noStrike" cap="none">
                <a:solidFill>
                  <a:srgbClr val="727879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  <a:fld id="{00000000-1234-1234-1234-123412341234}" type="slidenum">
              <a:rPr lang="de-DE" sz="800" b="0" i="0" u="none" strike="noStrike" cap="none">
                <a:solidFill>
                  <a:srgbClr val="727879"/>
                </a:solidFill>
                <a:latin typeface="Open Sans"/>
                <a:ea typeface="Open Sans"/>
                <a:cs typeface="Open Sans"/>
                <a:sym typeface="Open Sans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27879"/>
                </a:buClr>
                <a:buSzPts val="800"/>
                <a:buFont typeface="Open Sans"/>
                <a:buNone/>
              </a:pPr>
              <a:t>‹Nr.›</a:t>
            </a:fld>
            <a:endParaRPr sz="800" b="0" i="0" u="none" strike="noStrike" cap="none">
              <a:solidFill>
                <a:srgbClr val="72787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Open Sans"/>
              <a:buNone/>
            </a:pPr>
            <a:endParaRPr sz="800" b="0" i="0" u="none" strike="noStrike" cap="none">
              <a:solidFill>
                <a:srgbClr val="7278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79720" y="6336706"/>
            <a:ext cx="836768" cy="24333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pos="744">
          <p15:clr>
            <a:srgbClr val="F26B43"/>
          </p15:clr>
        </p15:guide>
        <p15:guide id="2" pos="840">
          <p15:clr>
            <a:srgbClr val="F26B43"/>
          </p15:clr>
        </p15:guide>
        <p15:guide id="3" pos="1257">
          <p15:clr>
            <a:srgbClr val="F26B43"/>
          </p15:clr>
        </p15:guide>
        <p15:guide id="4" pos="1167">
          <p15:clr>
            <a:srgbClr val="F26B43"/>
          </p15:clr>
        </p15:guide>
        <p15:guide id="5" pos="1689">
          <p15:clr>
            <a:srgbClr val="F26B43"/>
          </p15:clr>
        </p15:guide>
        <p15:guide id="6" pos="1596">
          <p15:clr>
            <a:srgbClr val="F26B43"/>
          </p15:clr>
        </p15:guide>
        <p15:guide id="7" pos="2868">
          <p15:clr>
            <a:srgbClr val="F26B43"/>
          </p15:clr>
        </p15:guide>
        <p15:guide id="8" pos="2961">
          <p15:clr>
            <a:srgbClr val="F26B43"/>
          </p15:clr>
        </p15:guide>
        <p15:guide id="9" pos="3288">
          <p15:clr>
            <a:srgbClr val="F26B43"/>
          </p15:clr>
        </p15:guide>
        <p15:guide id="10" pos="3381">
          <p15:clr>
            <a:srgbClr val="F26B43"/>
          </p15:clr>
        </p15:guide>
        <p15:guide id="11" pos="5085">
          <p15:clr>
            <a:srgbClr val="F26B43"/>
          </p15:clr>
        </p15:guide>
        <p15:guide id="12" pos="4992">
          <p15:clr>
            <a:srgbClr val="F26B43"/>
          </p15:clr>
        </p15:guide>
        <p15:guide id="13" pos="3720">
          <p15:clr>
            <a:srgbClr val="F26B43"/>
          </p15:clr>
        </p15:guide>
        <p15:guide id="14" pos="3813">
          <p15:clr>
            <a:srgbClr val="F26B43"/>
          </p15:clr>
        </p15:guide>
        <p15:guide id="15" orient="horz" pos="538">
          <p15:clr>
            <a:srgbClr val="F26B43"/>
          </p15:clr>
        </p15:guide>
        <p15:guide id="16" pos="413">
          <p15:clr>
            <a:srgbClr val="F26B43"/>
          </p15:clr>
        </p15:guide>
        <p15:guide id="17" pos="4569">
          <p15:clr>
            <a:srgbClr val="F26B43"/>
          </p15:clr>
        </p15:guide>
        <p15:guide id="18" pos="4662">
          <p15:clr>
            <a:srgbClr val="F26B43"/>
          </p15:clr>
        </p15:guide>
        <p15:guide id="19" pos="2019">
          <p15:clr>
            <a:srgbClr val="F26B43"/>
          </p15:clr>
        </p15:guide>
        <p15:guide id="20" pos="2106">
          <p15:clr>
            <a:srgbClr val="F26B43"/>
          </p15:clr>
        </p15:guide>
        <p15:guide id="21" pos="2445">
          <p15:clr>
            <a:srgbClr val="F26B43"/>
          </p15:clr>
        </p15:guide>
        <p15:guide id="22" pos="2535">
          <p15:clr>
            <a:srgbClr val="F26B43"/>
          </p15:clr>
        </p15:guide>
        <p15:guide id="23" pos="4140">
          <p15:clr>
            <a:srgbClr val="F26B43"/>
          </p15:clr>
        </p15:guide>
        <p15:guide id="24" orient="horz" pos="933">
          <p15:clr>
            <a:srgbClr val="F26B43"/>
          </p15:clr>
        </p15:guide>
        <p15:guide id="25" orient="horz" pos="759">
          <p15:clr>
            <a:srgbClr val="F26B43"/>
          </p15:clr>
        </p15:guide>
        <p15:guide id="26" orient="horz" pos="218">
          <p15:clr>
            <a:srgbClr val="F26B43"/>
          </p15:clr>
        </p15:guide>
        <p15:guide id="27" orient="horz" pos="3680">
          <p15:clr>
            <a:srgbClr val="F26B43"/>
          </p15:clr>
        </p15:guide>
        <p15:guide id="28" orient="horz" pos="3861">
          <p15:clr>
            <a:srgbClr val="F26B43"/>
          </p15:clr>
        </p15:guide>
        <p15:guide id="29" orient="horz" pos="2130">
          <p15:clr>
            <a:srgbClr val="F26B43"/>
          </p15:clr>
        </p15:guide>
        <p15:guide id="30" pos="4236">
          <p15:clr>
            <a:srgbClr val="F26B43"/>
          </p15:clr>
        </p15:guide>
        <p15:guide id="31" orient="horz" pos="649">
          <p15:clr>
            <a:srgbClr val="F26B43"/>
          </p15:clr>
        </p15:guide>
        <p15:guide id="32" pos="5412">
          <p15:clr>
            <a:srgbClr val="F26B43"/>
          </p15:clr>
        </p15:guide>
        <p15:guide id="33" orient="horz" pos="3988">
          <p15:clr>
            <a:srgbClr val="F26B43"/>
          </p15:clr>
        </p15:guide>
        <p15:guide id="34" orient="horz" pos="4196">
          <p15:clr>
            <a:srgbClr val="F26B43"/>
          </p15:clr>
        </p15:guide>
        <p15:guide id="35" pos="239">
          <p15:clr>
            <a:srgbClr val="F26B43"/>
          </p15:clr>
        </p15:guide>
        <p15:guide id="36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static/img/python-logo.png" TargetMode="External"/><Relationship Id="rId3" Type="http://schemas.openxmlformats.org/officeDocument/2006/relationships/hyperlink" Target="https://assets.t3n.sc/news/wp-content/uploads/2018/04/bmw-autonomes-fahren-campus-soeder-1.jpg" TargetMode="External"/><Relationship Id="rId7" Type="http://schemas.openxmlformats.org/officeDocument/2006/relationships/hyperlink" Target="https://asset.re-in.de/isa/160267/c1/-/de/1511649_LB_00_FB/TOOLCRAFT-LDM100H-Laser-Entfernungsmesser-Messbereich-max.-100m.jpg" TargetMode="External"/><Relationship Id="rId12" Type="http://schemas.openxmlformats.org/officeDocument/2006/relationships/hyperlink" Target="https://www.vocovo.com/wp-content/uploads/shutterstock_1257993892-1350x600.jpg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-images-1.medium.com/max/1600/1*RV0cEqiwrHauPxl33SJKNQ.png" TargetMode="External"/><Relationship Id="rId11" Type="http://schemas.openxmlformats.org/officeDocument/2006/relationships/hyperlink" Target="https://download.blender.org/branding/blender_logo.png" TargetMode="External"/><Relationship Id="rId5" Type="http://schemas.openxmlformats.org/officeDocument/2006/relationships/hyperlink" Target="https://media2.govtech.com/images/940*670/V2I+Communication+USDOT.jpg" TargetMode="External"/><Relationship Id="rId10" Type="http://schemas.openxmlformats.org/officeDocument/2006/relationships/hyperlink" Target="https://opencv.org/wp-content/uploads/2019/02/opencv-logo-1-150x150.png" TargetMode="External"/><Relationship Id="rId4" Type="http://schemas.openxmlformats.org/officeDocument/2006/relationships/hyperlink" Target="https://www.intelligenttransport.com/wp-content/uploads/cav.jpg" TargetMode="External"/><Relationship Id="rId9" Type="http://schemas.openxmlformats.org/officeDocument/2006/relationships/hyperlink" Target="https://scipy.org/_static/images/numpylogo_med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pn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>
            <a:spLocks noGrp="1"/>
          </p:cNvSpPr>
          <p:nvPr>
            <p:ph type="subTitle" idx="1"/>
          </p:nvPr>
        </p:nvSpPr>
        <p:spPr>
          <a:xfrm>
            <a:off x="836553" y="4647174"/>
            <a:ext cx="7829100" cy="58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de-DE" dirty="0"/>
              <a:t>Peter </a:t>
            </a:r>
            <a:r>
              <a:rPr lang="de-DE" dirty="0" err="1"/>
              <a:t>Haiduk</a:t>
            </a:r>
            <a:r>
              <a:rPr lang="de-DE" dirty="0"/>
              <a:t>, </a:t>
            </a:r>
            <a:r>
              <a:rPr lang="de-DE" dirty="0" smtClean="0"/>
              <a:t>Besondere Lernleistung,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de-DE" dirty="0" smtClean="0"/>
              <a:t>2020</a:t>
            </a:r>
            <a:endParaRPr dirty="0"/>
          </a:p>
        </p:txBody>
      </p:sp>
      <p:sp>
        <p:nvSpPr>
          <p:cNvPr id="222" name="Google Shape;222;p41"/>
          <p:cNvSpPr txBox="1">
            <a:spLocks noGrp="1"/>
          </p:cNvSpPr>
          <p:nvPr>
            <p:ph type="body" idx="2"/>
          </p:nvPr>
        </p:nvSpPr>
        <p:spPr>
          <a:xfrm>
            <a:off x="631332" y="5661248"/>
            <a:ext cx="78291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de-DE" dirty="0" smtClean="0"/>
              <a:t>27.05.2020</a:t>
            </a:r>
            <a:endParaRPr dirty="0"/>
          </a:p>
          <a:p>
            <a:pPr marL="0" lvl="0" indent="0" algn="r"/>
            <a:r>
              <a:rPr lang="de-DE" dirty="0" smtClean="0"/>
              <a:t>Kolloquium zur Besonderen Lernleistung</a:t>
            </a:r>
          </a:p>
          <a:p>
            <a:pPr marL="0" lvl="0" indent="0" algn="r"/>
            <a:r>
              <a:rPr lang="de-DE" dirty="0" smtClean="0"/>
              <a:t>(</a:t>
            </a:r>
            <a:r>
              <a:rPr lang="de-DE" dirty="0" err="1" smtClean="0"/>
              <a:t>mündl</a:t>
            </a:r>
            <a:r>
              <a:rPr lang="de-DE" dirty="0" smtClean="0"/>
              <a:t>. Abiturprüfung)</a:t>
            </a:r>
            <a:endParaRPr dirty="0"/>
          </a:p>
        </p:txBody>
      </p:sp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836552" y="2020599"/>
            <a:ext cx="8487976" cy="24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de-DE" sz="3000" dirty="0" smtClean="0"/>
              <a:t>Automatisierte infrastrukturgestützte Klassifizierung und 3D-Lokalisierung</a:t>
            </a:r>
            <a:br>
              <a:rPr lang="de-DE" sz="3000" dirty="0" smtClean="0"/>
            </a:br>
            <a:r>
              <a:rPr lang="de-DE" sz="3000" dirty="0" smtClean="0"/>
              <a:t>nicht-motorisierter Verkehrsteilnehmer</a:t>
            </a:r>
            <a:br>
              <a:rPr lang="de-DE" sz="3000" dirty="0" smtClean="0"/>
            </a:br>
            <a:r>
              <a:rPr lang="de-DE" sz="3000" dirty="0" smtClean="0"/>
              <a:t>mittels Computer Stereo Vision</a:t>
            </a:r>
            <a:endParaRPr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/>
          </a:p>
        </p:txBody>
      </p:sp>
      <p:sp>
        <p:nvSpPr>
          <p:cNvPr id="290" name="Google Shape;290;p50"/>
          <p:cNvSpPr txBox="1">
            <a:spLocks noGrp="1"/>
          </p:cNvSpPr>
          <p:nvPr>
            <p:ph type="body" idx="1"/>
          </p:nvPr>
        </p:nvSpPr>
        <p:spPr>
          <a:xfrm>
            <a:off x="656025" y="1484316"/>
            <a:ext cx="7935600" cy="12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800" u="sng"/>
              <a:t>Vorbedingungen</a:t>
            </a:r>
            <a:endParaRPr sz="1800" u="sng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-DE" sz="1800"/>
              <a:t>Lochkamera-Modell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 sz="1800"/>
              <a:t>Innere und äußere Parameter beider Kameras bekannt</a:t>
            </a:r>
            <a:endParaRPr sz="1800"/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625" y="3381375"/>
            <a:ext cx="5130400" cy="197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/>
          </a:p>
        </p:txBody>
      </p:sp>
      <p:sp>
        <p:nvSpPr>
          <p:cNvPr id="298" name="Google Shape;298;p51"/>
          <p:cNvSpPr txBox="1">
            <a:spLocks noGrp="1"/>
          </p:cNvSpPr>
          <p:nvPr>
            <p:ph type="body" idx="1"/>
          </p:nvPr>
        </p:nvSpPr>
        <p:spPr>
          <a:xfrm>
            <a:off x="656025" y="1484316"/>
            <a:ext cx="7935600" cy="12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800" u="sng"/>
              <a:t>Vorbedingungen</a:t>
            </a:r>
            <a:endParaRPr sz="1800" u="sng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-DE" sz="1800"/>
              <a:t>Lochkamera-Modell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 sz="1800"/>
              <a:t>Innere und äußere Parameter beider Kameras bekannt</a:t>
            </a:r>
            <a:endParaRPr sz="1800"/>
          </a:p>
        </p:txBody>
      </p:sp>
      <p:pic>
        <p:nvPicPr>
          <p:cNvPr id="299" name="Google Shape;2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113" y="2881276"/>
            <a:ext cx="5493426" cy="27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/>
          <p:nvPr/>
        </p:nvSpPr>
        <p:spPr>
          <a:xfrm>
            <a:off x="7042350" y="3386825"/>
            <a:ext cx="1663500" cy="6843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52"/>
          <p:cNvSpPr txBox="1"/>
          <p:nvPr/>
        </p:nvSpPr>
        <p:spPr>
          <a:xfrm>
            <a:off x="610450" y="3310625"/>
            <a:ext cx="1663500" cy="684300"/>
          </a:xfrm>
          <a:prstGeom prst="rect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52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/>
          </a:p>
        </p:txBody>
      </p:sp>
      <p:sp>
        <p:nvSpPr>
          <p:cNvPr id="308" name="Google Shape;308;p52"/>
          <p:cNvSpPr txBox="1">
            <a:spLocks noGrp="1"/>
          </p:cNvSpPr>
          <p:nvPr>
            <p:ph type="body" idx="1"/>
          </p:nvPr>
        </p:nvSpPr>
        <p:spPr>
          <a:xfrm>
            <a:off x="656025" y="1484331"/>
            <a:ext cx="7935600" cy="8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/>
              <a:t>Ablauf</a:t>
            </a:r>
            <a:r>
              <a:rPr lang="de-DE"/>
              <a:t>  1)   </a:t>
            </a:r>
            <a:r>
              <a:rPr lang="de-DE" sz="1800"/>
              <a:t>Erkennung der Verkehrsteilne</a:t>
            </a:r>
            <a:r>
              <a:rPr lang="de-DE"/>
              <a:t>hmer</a:t>
            </a:r>
            <a:endParaRPr sz="1800"/>
          </a:p>
        </p:txBody>
      </p:sp>
      <p:sp>
        <p:nvSpPr>
          <p:cNvPr id="309" name="Google Shape;309;p52"/>
          <p:cNvSpPr txBox="1"/>
          <p:nvPr/>
        </p:nvSpPr>
        <p:spPr>
          <a:xfrm>
            <a:off x="534250" y="3234425"/>
            <a:ext cx="1663500" cy="684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Kamera-Bilder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52"/>
          <p:cNvSpPr txBox="1"/>
          <p:nvPr/>
        </p:nvSpPr>
        <p:spPr>
          <a:xfrm>
            <a:off x="3202100" y="3083075"/>
            <a:ext cx="2743800" cy="1148400"/>
          </a:xfrm>
          <a:prstGeom prst="rect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Objekt-Erkennungs-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Algorithmus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52"/>
          <p:cNvSpPr txBox="1"/>
          <p:nvPr/>
        </p:nvSpPr>
        <p:spPr>
          <a:xfrm>
            <a:off x="6966150" y="3310625"/>
            <a:ext cx="1663500" cy="684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Detektionen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2" name="Google Shape;312;p52"/>
          <p:cNvCxnSpPr>
            <a:stCxn id="309" idx="3"/>
          </p:cNvCxnSpPr>
          <p:nvPr/>
        </p:nvCxnSpPr>
        <p:spPr>
          <a:xfrm>
            <a:off x="2197750" y="3576575"/>
            <a:ext cx="9732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52"/>
          <p:cNvCxnSpPr>
            <a:stCxn id="310" idx="3"/>
            <a:endCxn id="311" idx="1"/>
          </p:cNvCxnSpPr>
          <p:nvPr/>
        </p:nvCxnSpPr>
        <p:spPr>
          <a:xfrm rot="10800000" flipH="1">
            <a:off x="5945900" y="3652775"/>
            <a:ext cx="10203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450" y="2307525"/>
            <a:ext cx="5984275" cy="336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3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/>
          </a:p>
        </p:txBody>
      </p:sp>
      <p:sp>
        <p:nvSpPr>
          <p:cNvPr id="321" name="Google Shape;321;p53"/>
          <p:cNvSpPr txBox="1">
            <a:spLocks noGrp="1"/>
          </p:cNvSpPr>
          <p:nvPr>
            <p:ph type="body" idx="1"/>
          </p:nvPr>
        </p:nvSpPr>
        <p:spPr>
          <a:xfrm>
            <a:off x="656025" y="1484331"/>
            <a:ext cx="7935600" cy="8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dk1"/>
                </a:solidFill>
              </a:rPr>
              <a:t>Ablauf</a:t>
            </a:r>
            <a:r>
              <a:rPr lang="de-DE">
                <a:solidFill>
                  <a:schemeClr val="dk1"/>
                </a:solidFill>
              </a:rPr>
              <a:t>  1)   Erkennung der Verkehrsteilnehmer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u="sng">
              <a:solidFill>
                <a:schemeClr val="dk1"/>
              </a:solidFill>
            </a:endParaRPr>
          </a:p>
        </p:txBody>
      </p:sp>
      <p:pic>
        <p:nvPicPr>
          <p:cNvPr id="322" name="Google Shape;3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451" y="2307526"/>
            <a:ext cx="5984275" cy="33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3"/>
          <p:cNvPicPr preferRelativeResize="0"/>
          <p:nvPr/>
        </p:nvPicPr>
        <p:blipFill rotWithShape="1">
          <a:blip r:embed="rId4">
            <a:alphaModFix/>
          </a:blip>
          <a:srcRect l="38857" t="23762" r="20356" b="35451"/>
          <a:stretch/>
        </p:blipFill>
        <p:spPr>
          <a:xfrm>
            <a:off x="1708325" y="2307525"/>
            <a:ext cx="5984400" cy="336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/>
          </a:p>
        </p:txBody>
      </p:sp>
      <p:sp>
        <p:nvSpPr>
          <p:cNvPr id="330" name="Google Shape;330;p54"/>
          <p:cNvSpPr txBox="1">
            <a:spLocks noGrp="1"/>
          </p:cNvSpPr>
          <p:nvPr>
            <p:ph type="body" idx="1"/>
          </p:nvPr>
        </p:nvSpPr>
        <p:spPr>
          <a:xfrm>
            <a:off x="656025" y="1484331"/>
            <a:ext cx="7935600" cy="8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dk1"/>
                </a:solidFill>
              </a:rPr>
              <a:t>Ablauf</a:t>
            </a:r>
            <a:r>
              <a:rPr lang="de-DE">
                <a:solidFill>
                  <a:schemeClr val="dk1"/>
                </a:solidFill>
              </a:rPr>
              <a:t>  2)   </a:t>
            </a:r>
            <a:r>
              <a:rPr lang="de-DE"/>
              <a:t>Zuordnung der Detektionen</a:t>
            </a:r>
            <a:endParaRPr sz="1800"/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76" y="2611088"/>
            <a:ext cx="7249550" cy="23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4"/>
          <p:cNvSpPr txBox="1">
            <a:spLocks noGrp="1"/>
          </p:cNvSpPr>
          <p:nvPr>
            <p:ph type="body" idx="1"/>
          </p:nvPr>
        </p:nvSpPr>
        <p:spPr>
          <a:xfrm>
            <a:off x="1875225" y="4838700"/>
            <a:ext cx="2220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Kamera A</a:t>
            </a:r>
            <a:endParaRPr sz="1800"/>
          </a:p>
        </p:txBody>
      </p:sp>
      <p:sp>
        <p:nvSpPr>
          <p:cNvPr id="333" name="Google Shape;333;p54"/>
          <p:cNvSpPr txBox="1">
            <a:spLocks noGrp="1"/>
          </p:cNvSpPr>
          <p:nvPr>
            <p:ph type="body" idx="1"/>
          </p:nvPr>
        </p:nvSpPr>
        <p:spPr>
          <a:xfrm>
            <a:off x="5538150" y="4838700"/>
            <a:ext cx="2220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Kamera B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/>
          </a:p>
        </p:txBody>
      </p:sp>
      <p:sp>
        <p:nvSpPr>
          <p:cNvPr id="340" name="Google Shape;340;p55"/>
          <p:cNvSpPr txBox="1">
            <a:spLocks noGrp="1"/>
          </p:cNvSpPr>
          <p:nvPr>
            <p:ph type="body" idx="1"/>
          </p:nvPr>
        </p:nvSpPr>
        <p:spPr>
          <a:xfrm>
            <a:off x="656025" y="1484331"/>
            <a:ext cx="7935600" cy="8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dk1"/>
                </a:solidFill>
              </a:rPr>
              <a:t>Ablauf</a:t>
            </a:r>
            <a:r>
              <a:rPr lang="de-DE">
                <a:solidFill>
                  <a:schemeClr val="dk1"/>
                </a:solidFill>
              </a:rPr>
              <a:t>  2)   </a:t>
            </a:r>
            <a:r>
              <a:rPr lang="de-DE"/>
              <a:t>Zuordnung der Detektionen</a:t>
            </a:r>
            <a:endParaRPr sz="1800"/>
          </a:p>
        </p:txBody>
      </p:sp>
      <p:pic>
        <p:nvPicPr>
          <p:cNvPr id="341" name="Google Shape;3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487" y="3038476"/>
            <a:ext cx="6738925" cy="17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5"/>
          <p:cNvSpPr txBox="1">
            <a:spLocks noGrp="1"/>
          </p:cNvSpPr>
          <p:nvPr>
            <p:ph type="body" idx="1"/>
          </p:nvPr>
        </p:nvSpPr>
        <p:spPr>
          <a:xfrm>
            <a:off x="2309175" y="2506575"/>
            <a:ext cx="4491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/>
              <a:t>Übersicht der Epipolargeometrie</a:t>
            </a:r>
            <a:endParaRPr sz="1800" u="sng"/>
          </a:p>
        </p:txBody>
      </p:sp>
      <p:sp>
        <p:nvSpPr>
          <p:cNvPr id="343" name="Google Shape;343;p55"/>
          <p:cNvSpPr txBox="1">
            <a:spLocks noGrp="1"/>
          </p:cNvSpPr>
          <p:nvPr>
            <p:ph type="body" idx="1"/>
          </p:nvPr>
        </p:nvSpPr>
        <p:spPr>
          <a:xfrm>
            <a:off x="2690175" y="4944975"/>
            <a:ext cx="5920500" cy="97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Komplanaritätsbedingung</a:t>
            </a:r>
            <a:endParaRPr/>
          </a:p>
          <a:p>
            <a:pPr marL="13716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de-DE"/>
              <a:t>muss für passendes Paar erfüllt sein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6"/>
          <p:cNvSpPr txBox="1">
            <a:spLocks noGrp="1"/>
          </p:cNvSpPr>
          <p:nvPr>
            <p:ph type="body" idx="1"/>
          </p:nvPr>
        </p:nvSpPr>
        <p:spPr>
          <a:xfrm>
            <a:off x="656025" y="1484331"/>
            <a:ext cx="7935600" cy="8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dk1"/>
                </a:solidFill>
              </a:rPr>
              <a:t>Ablauf</a:t>
            </a:r>
            <a:r>
              <a:rPr lang="de-DE">
                <a:solidFill>
                  <a:schemeClr val="dk1"/>
                </a:solidFill>
              </a:rPr>
              <a:t>  3)   </a:t>
            </a:r>
            <a:r>
              <a:rPr lang="de-DE"/>
              <a:t>Triangulation</a:t>
            </a:r>
            <a:endParaRPr sz="1800"/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37" y="2402776"/>
            <a:ext cx="7138975" cy="146737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6"/>
          <p:cNvSpPr txBox="1">
            <a:spLocks noGrp="1"/>
          </p:cNvSpPr>
          <p:nvPr>
            <p:ph type="body" idx="1"/>
          </p:nvPr>
        </p:nvSpPr>
        <p:spPr>
          <a:xfrm>
            <a:off x="1189425" y="4532331"/>
            <a:ext cx="7935600" cy="8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Geraden berechnen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Geraden schneiden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7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/>
          </a:p>
        </p:txBody>
      </p:sp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656025" y="1484331"/>
            <a:ext cx="7935600" cy="8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dk1"/>
                </a:solidFill>
              </a:rPr>
              <a:t>Ablauf</a:t>
            </a:r>
            <a:r>
              <a:rPr lang="de-DE">
                <a:solidFill>
                  <a:schemeClr val="dk1"/>
                </a:solidFill>
              </a:rPr>
              <a:t>  3)   </a:t>
            </a:r>
            <a:r>
              <a:rPr lang="de-DE"/>
              <a:t>Triangulation</a:t>
            </a:r>
            <a:endParaRPr sz="1800"/>
          </a:p>
        </p:txBody>
      </p:sp>
      <p:sp>
        <p:nvSpPr>
          <p:cNvPr id="360" name="Google Shape;360;p57"/>
          <p:cNvSpPr txBox="1">
            <a:spLocks noGrp="1"/>
          </p:cNvSpPr>
          <p:nvPr>
            <p:ph type="body" idx="1"/>
          </p:nvPr>
        </p:nvSpPr>
        <p:spPr>
          <a:xfrm>
            <a:off x="1189425" y="2209774"/>
            <a:ext cx="79356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Geraden berechnen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2945923"/>
            <a:ext cx="6913275" cy="2896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8"/>
          <p:cNvSpPr txBox="1">
            <a:spLocks noGrp="1"/>
          </p:cNvSpPr>
          <p:nvPr>
            <p:ph type="body" idx="1"/>
          </p:nvPr>
        </p:nvSpPr>
        <p:spPr>
          <a:xfrm>
            <a:off x="656025" y="1484331"/>
            <a:ext cx="7935600" cy="8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dk1"/>
                </a:solidFill>
              </a:rPr>
              <a:t>Ablauf</a:t>
            </a:r>
            <a:r>
              <a:rPr lang="de-DE">
                <a:solidFill>
                  <a:schemeClr val="dk1"/>
                </a:solidFill>
              </a:rPr>
              <a:t>  3)   </a:t>
            </a:r>
            <a:r>
              <a:rPr lang="de-DE"/>
              <a:t>Triangulation</a:t>
            </a:r>
            <a:endParaRPr sz="1800"/>
          </a:p>
        </p:txBody>
      </p:sp>
      <p:sp>
        <p:nvSpPr>
          <p:cNvPr id="369" name="Google Shape;369;p58"/>
          <p:cNvSpPr txBox="1">
            <a:spLocks noGrp="1"/>
          </p:cNvSpPr>
          <p:nvPr>
            <p:ph type="body" idx="1"/>
          </p:nvPr>
        </p:nvSpPr>
        <p:spPr>
          <a:xfrm>
            <a:off x="1189425" y="2209774"/>
            <a:ext cx="7935600" cy="5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Geraden schneiden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875" y="2986224"/>
            <a:ext cx="375285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9"/>
          <p:cNvSpPr txBox="1">
            <a:spLocks noGrp="1"/>
          </p:cNvSpPr>
          <p:nvPr>
            <p:ph type="body" idx="1"/>
          </p:nvPr>
        </p:nvSpPr>
        <p:spPr>
          <a:xfrm>
            <a:off x="656025" y="1484310"/>
            <a:ext cx="7935600" cy="290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→   </a:t>
            </a:r>
            <a:r>
              <a:rPr lang="de-DE" u="sng"/>
              <a:t>Beschreibung mit Gleichungen</a:t>
            </a:r>
            <a:endParaRPr>
              <a:solidFill>
                <a:schemeClr val="dk1"/>
              </a:solidFill>
            </a:endParaRPr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/>
              <a:t>Lineare Algebra  (Vektoren, Matrizen)</a:t>
            </a:r>
            <a:endParaRPr/>
          </a:p>
          <a:p>
            <a:pPr marL="914400" lvl="0" indent="-34290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/>
              <a:t>Homogene Koordinaten</a:t>
            </a:r>
            <a:endParaRPr/>
          </a:p>
          <a:p>
            <a:pPr marL="13716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de-DE"/>
              <a:t>Vereinfachung</a:t>
            </a:r>
            <a:endParaRPr/>
          </a:p>
          <a:p>
            <a:pPr marL="13716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de-DE"/>
              <a:t>Rechen-Effizienz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None/>
            </a:pPr>
            <a:r>
              <a:rPr lang="de-DE"/>
              <a:t>Inhalt</a:t>
            </a:r>
            <a:endParaRPr/>
          </a:p>
        </p:txBody>
      </p:sp>
      <p:sp>
        <p:nvSpPr>
          <p:cNvPr id="229" name="Google Shape;229;p42"/>
          <p:cNvSpPr txBox="1">
            <a:spLocks noGrp="1"/>
          </p:cNvSpPr>
          <p:nvPr>
            <p:ph type="body" idx="1"/>
          </p:nvPr>
        </p:nvSpPr>
        <p:spPr>
          <a:xfrm>
            <a:off x="656033" y="1484313"/>
            <a:ext cx="7935600" cy="43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Motivation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Zielstellung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Umsetzung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Ergebnisse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Zusammenfassung und Ausblick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Quellen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0"/>
          <p:cNvSpPr txBox="1">
            <a:spLocks noGrp="1"/>
          </p:cNvSpPr>
          <p:nvPr>
            <p:ph type="body" idx="1"/>
          </p:nvPr>
        </p:nvSpPr>
        <p:spPr>
          <a:xfrm>
            <a:off x="656025" y="1484294"/>
            <a:ext cx="7935600" cy="47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/>
              <a:t>Kalibrierung</a:t>
            </a:r>
            <a:endParaRPr u="sng"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Kalibrierungspunkte in der Szene,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mit bekannten…</a:t>
            </a:r>
            <a:endParaRPr/>
          </a:p>
          <a:p>
            <a:pPr marL="9144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de-DE"/>
              <a:t>3D-Koordinaten in der Szene</a:t>
            </a:r>
            <a:endParaRPr/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de-DE"/>
              <a:t>2D-Koordinaten im Kamerabild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Char char="➔"/>
            </a:pPr>
            <a:r>
              <a:rPr lang="de-DE"/>
              <a:t>Gleichungssystem aufstellen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de-DE"/>
              <a:t>Lösung gibt Gesamt-Projektionsmatrix</a:t>
            </a:r>
            <a:endParaRPr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de-DE"/>
              <a:t>Gesuchte Parameter extrahieren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 - Prototyp-Konzept</a:t>
            </a:r>
            <a:endParaRPr/>
          </a:p>
        </p:txBody>
      </p:sp>
      <p:sp>
        <p:nvSpPr>
          <p:cNvPr id="391" name="Google Shape;391;p61"/>
          <p:cNvSpPr txBox="1">
            <a:spLocks noGrp="1"/>
          </p:cNvSpPr>
          <p:nvPr>
            <p:ph type="body" idx="1"/>
          </p:nvPr>
        </p:nvSpPr>
        <p:spPr>
          <a:xfrm>
            <a:off x="656025" y="1484300"/>
            <a:ext cx="7935600" cy="44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/>
              <a:t>Zusätzliche Betrachtungen</a:t>
            </a:r>
            <a:endParaRPr u="sng"/>
          </a:p>
          <a:p>
            <a:pPr marL="719999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-DE">
                <a:solidFill>
                  <a:schemeClr val="dk1"/>
                </a:solidFill>
              </a:rPr>
              <a:t>Grundvoraussetzungen:</a:t>
            </a:r>
            <a:endParaRPr>
              <a:solidFill>
                <a:schemeClr val="dk1"/>
              </a:solidFill>
            </a:endParaRPr>
          </a:p>
          <a:p>
            <a:pPr marL="11700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geeignete Verkehrssituation</a:t>
            </a:r>
            <a:endParaRPr>
              <a:solidFill>
                <a:schemeClr val="dk1"/>
              </a:solidFill>
            </a:endParaRPr>
          </a:p>
          <a:p>
            <a:pPr marL="11700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Installationsmöglichkeiten</a:t>
            </a:r>
            <a:endParaRPr>
              <a:solidFill>
                <a:schemeClr val="dk1"/>
              </a:solidFill>
            </a:endParaRPr>
          </a:p>
          <a:p>
            <a:pPr marL="11700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rechtliche Grundlage</a:t>
            </a:r>
            <a:endParaRPr>
              <a:solidFill>
                <a:schemeClr val="dk1"/>
              </a:solidFill>
            </a:endParaRPr>
          </a:p>
          <a:p>
            <a:pPr marL="11700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benötigte Hardware vorhanden</a:t>
            </a:r>
            <a:endParaRPr>
              <a:solidFill>
                <a:schemeClr val="dk1"/>
              </a:solidFill>
            </a:endParaRPr>
          </a:p>
          <a:p>
            <a:pPr marL="11700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Kommunikation zu Informationsempfängern vorhanden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2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Umsetzung - Prototyp-Konzept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2"/>
          <p:cNvSpPr txBox="1">
            <a:spLocks noGrp="1"/>
          </p:cNvSpPr>
          <p:nvPr>
            <p:ph type="body" idx="1"/>
          </p:nvPr>
        </p:nvSpPr>
        <p:spPr>
          <a:xfrm>
            <a:off x="656025" y="1484300"/>
            <a:ext cx="7935600" cy="44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/>
              <a:t>Zusätzliche Betrachtungen</a:t>
            </a:r>
            <a:endParaRPr u="sng"/>
          </a:p>
          <a:p>
            <a:pPr marL="719999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-DE">
                <a:solidFill>
                  <a:schemeClr val="dk1"/>
                </a:solidFill>
              </a:rPr>
              <a:t>Installation:</a:t>
            </a:r>
            <a:endParaRPr>
              <a:solidFill>
                <a:schemeClr val="dk1"/>
              </a:solidFill>
            </a:endParaRPr>
          </a:p>
          <a:p>
            <a:pPr marL="11700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Positionierung der Kameras</a:t>
            </a:r>
            <a:endParaRPr>
              <a:solidFill>
                <a:schemeClr val="dk1"/>
              </a:solidFill>
            </a:endParaRPr>
          </a:p>
          <a:p>
            <a:pPr marL="11700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Art der Kameras</a:t>
            </a:r>
            <a:endParaRPr>
              <a:solidFill>
                <a:schemeClr val="dk1"/>
              </a:solidFill>
            </a:endParaRPr>
          </a:p>
          <a:p>
            <a:pPr marL="11700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nicht mehr bewegen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719999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>
                <a:solidFill>
                  <a:schemeClr val="dk1"/>
                </a:solidFill>
              </a:rPr>
              <a:t>Kalibrierung:</a:t>
            </a:r>
            <a:endParaRPr>
              <a:solidFill>
                <a:schemeClr val="dk1"/>
              </a:solidFill>
            </a:endParaRPr>
          </a:p>
          <a:p>
            <a:pPr marL="11700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Vermeidung kritischer Konfigurationen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>
            <a:spLocks noGrp="1"/>
          </p:cNvSpPr>
          <p:nvPr>
            <p:ph type="title"/>
          </p:nvPr>
        </p:nvSpPr>
        <p:spPr>
          <a:xfrm>
            <a:off x="656034" y="3387259"/>
            <a:ext cx="79356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 - Versuch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 - Versuch</a:t>
            </a:r>
            <a:endParaRPr/>
          </a:p>
        </p:txBody>
      </p:sp>
      <p:sp>
        <p:nvSpPr>
          <p:cNvPr id="411" name="Google Shape;411;p64"/>
          <p:cNvSpPr txBox="1">
            <a:spLocks noGrp="1"/>
          </p:cNvSpPr>
          <p:nvPr>
            <p:ph type="body" idx="1"/>
          </p:nvPr>
        </p:nvSpPr>
        <p:spPr>
          <a:xfrm>
            <a:off x="656025" y="2322500"/>
            <a:ext cx="7935600" cy="44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/>
              <a:t>Planung</a:t>
            </a:r>
            <a:endParaRPr u="sng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Aufnahme von Videos,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</a:rPr>
              <a:t>Auswertung im Nachhinein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Programm für automatisierte Auswertung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Visualisierung in Video-Form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2" name="Google Shape;4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637" y="1204925"/>
            <a:ext cx="4240026" cy="1884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 - Versuch</a:t>
            </a:r>
            <a:endParaRPr/>
          </a:p>
        </p:txBody>
      </p:sp>
      <p:sp>
        <p:nvSpPr>
          <p:cNvPr id="419" name="Google Shape;419;p65"/>
          <p:cNvSpPr txBox="1">
            <a:spLocks noGrp="1"/>
          </p:cNvSpPr>
          <p:nvPr>
            <p:ph type="body" idx="1"/>
          </p:nvPr>
        </p:nvSpPr>
        <p:spPr>
          <a:xfrm>
            <a:off x="656025" y="1484300"/>
            <a:ext cx="7935600" cy="44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/>
              <a:t>Vorbereitung</a:t>
            </a:r>
            <a:endParaRPr u="sng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Wahl einer Verkehrssituation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Smartphones als Kameras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Installierung der Kameras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dk1"/>
                </a:solidFill>
              </a:rPr>
              <a:t>Durchführung</a:t>
            </a:r>
            <a:endParaRPr u="sng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Aufnahme von ausreichend Videomaterial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6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 - Versuch</a:t>
            </a:r>
            <a:endParaRPr/>
          </a:p>
        </p:txBody>
      </p:sp>
      <p:sp>
        <p:nvSpPr>
          <p:cNvPr id="426" name="Google Shape;426;p66"/>
          <p:cNvSpPr txBox="1">
            <a:spLocks noGrp="1"/>
          </p:cNvSpPr>
          <p:nvPr>
            <p:ph type="body" idx="1"/>
          </p:nvPr>
        </p:nvSpPr>
        <p:spPr>
          <a:xfrm>
            <a:off x="656025" y="1484300"/>
            <a:ext cx="7935600" cy="76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/>
              <a:t>Kalibrierung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851" y="2349450"/>
            <a:ext cx="6273525" cy="36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6"/>
          <p:cNvSpPr txBox="1"/>
          <p:nvPr/>
        </p:nvSpPr>
        <p:spPr>
          <a:xfrm>
            <a:off x="3198225" y="1547925"/>
            <a:ext cx="48123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de-DE" sz="1800">
                <a:latin typeface="Open Sans"/>
                <a:ea typeface="Open Sans"/>
                <a:cs typeface="Open Sans"/>
                <a:sym typeface="Open Sans"/>
              </a:rPr>
              <a:t>2D-Koordinaten in den Kamerabildern: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7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 - Versuch</a:t>
            </a:r>
            <a:endParaRPr/>
          </a:p>
        </p:txBody>
      </p:sp>
      <p:sp>
        <p:nvSpPr>
          <p:cNvPr id="435" name="Google Shape;435;p67"/>
          <p:cNvSpPr txBox="1">
            <a:spLocks noGrp="1"/>
          </p:cNvSpPr>
          <p:nvPr>
            <p:ph type="body" idx="1"/>
          </p:nvPr>
        </p:nvSpPr>
        <p:spPr>
          <a:xfrm>
            <a:off x="656025" y="1484300"/>
            <a:ext cx="7935600" cy="76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/>
              <a:t>Kalibrierung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67"/>
          <p:cNvSpPr txBox="1"/>
          <p:nvPr/>
        </p:nvSpPr>
        <p:spPr>
          <a:xfrm>
            <a:off x="3175550" y="1547925"/>
            <a:ext cx="54159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de-DE" sz="1800">
                <a:latin typeface="Open Sans"/>
                <a:ea typeface="Open Sans"/>
                <a:cs typeface="Open Sans"/>
                <a:sym typeface="Open Sans"/>
              </a:rPr>
              <a:t>3D-Koordinaten im Welt-Bezugssystem: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7" name="Google Shape;43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425" y="2332125"/>
            <a:ext cx="4632076" cy="307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0" y="2699325"/>
            <a:ext cx="2938452" cy="2126733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7"/>
          <p:cNvSpPr txBox="1"/>
          <p:nvPr/>
        </p:nvSpPr>
        <p:spPr>
          <a:xfrm>
            <a:off x="1295075" y="5494575"/>
            <a:ext cx="61056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Char char="➔"/>
            </a:pPr>
            <a:r>
              <a:rPr lang="de-DE" sz="1600">
                <a:latin typeface="Open Sans"/>
                <a:ea typeface="Open Sans"/>
                <a:cs typeface="Open Sans"/>
                <a:sym typeface="Open Sans"/>
              </a:rPr>
              <a:t>Umrechnung aus geographischen Koordinaten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 - Versuch</a:t>
            </a:r>
            <a:endParaRPr/>
          </a:p>
        </p:txBody>
      </p:sp>
      <p:sp>
        <p:nvSpPr>
          <p:cNvPr id="446" name="Google Shape;446;p68"/>
          <p:cNvSpPr txBox="1">
            <a:spLocks noGrp="1"/>
          </p:cNvSpPr>
          <p:nvPr>
            <p:ph type="body" idx="1"/>
          </p:nvPr>
        </p:nvSpPr>
        <p:spPr>
          <a:xfrm>
            <a:off x="656025" y="1255700"/>
            <a:ext cx="7935600" cy="474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dk1"/>
                </a:solidFill>
              </a:rPr>
              <a:t>Programmierung</a:t>
            </a:r>
            <a:endParaRPr u="sng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Programmiersprache: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>
                <a:solidFill>
                  <a:schemeClr val="dk1"/>
                </a:solidFill>
              </a:rPr>
              <a:t>Python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Programmbibliotheken: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>
                <a:solidFill>
                  <a:schemeClr val="dk1"/>
                </a:solidFill>
              </a:rPr>
              <a:t>NumPy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e-DE">
                <a:solidFill>
                  <a:schemeClr val="dk1"/>
                </a:solidFill>
              </a:rPr>
              <a:t>OpenCV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Objekt-Erkennungs-Algorithmus: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i="1">
                <a:solidFill>
                  <a:schemeClr val="dk1"/>
                </a:solidFill>
              </a:rPr>
              <a:t>MobileNet Single Shot Detector, </a:t>
            </a:r>
            <a:r>
              <a:rPr lang="de-DE">
                <a:solidFill>
                  <a:schemeClr val="dk1"/>
                </a:solidFill>
              </a:rPr>
              <a:t>vortrainiert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Unterprogramme für einzelne Funktionen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7" name="Google Shape;4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975" y="1972073"/>
            <a:ext cx="2908775" cy="82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600" y="2962825"/>
            <a:ext cx="877100" cy="8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8"/>
          <p:cNvPicPr preferRelativeResize="0"/>
          <p:nvPr/>
        </p:nvPicPr>
        <p:blipFill rotWithShape="1">
          <a:blip r:embed="rId5">
            <a:alphaModFix/>
          </a:blip>
          <a:srcRect b="19419"/>
          <a:stretch/>
        </p:blipFill>
        <p:spPr>
          <a:xfrm>
            <a:off x="6357955" y="2960199"/>
            <a:ext cx="1088494" cy="8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9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 - Versuch</a:t>
            </a:r>
            <a:endParaRPr/>
          </a:p>
        </p:txBody>
      </p:sp>
      <p:sp>
        <p:nvSpPr>
          <p:cNvPr id="456" name="Google Shape;456;p69"/>
          <p:cNvSpPr txBox="1">
            <a:spLocks noGrp="1"/>
          </p:cNvSpPr>
          <p:nvPr>
            <p:ph type="body" idx="1"/>
          </p:nvPr>
        </p:nvSpPr>
        <p:spPr>
          <a:xfrm>
            <a:off x="656025" y="1255700"/>
            <a:ext cx="7935600" cy="413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-DE" u="sng">
                <a:solidFill>
                  <a:schemeClr val="dk1"/>
                </a:solidFill>
              </a:rPr>
              <a:t>Visualisierung</a:t>
            </a:r>
            <a:endParaRPr u="sng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de-DE">
                <a:solidFill>
                  <a:schemeClr val="dk1"/>
                </a:solidFill>
              </a:rPr>
              <a:t>Blender</a:t>
            </a:r>
            <a:endParaRPr>
              <a:solidFill>
                <a:schemeClr val="dk1"/>
              </a:solidFill>
            </a:endParaRPr>
          </a:p>
          <a:p>
            <a:pPr marL="990000" lvl="0" indent="-330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Python-Skripte:</a:t>
            </a:r>
            <a:endParaRPr>
              <a:solidFill>
                <a:schemeClr val="dk1"/>
              </a:solidFill>
            </a:endParaRPr>
          </a:p>
          <a:p>
            <a:pPr marL="1349999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automatisiertes Einfügen der Objekte in 3D-Szene</a:t>
            </a:r>
            <a:endParaRPr>
              <a:solidFill>
                <a:schemeClr val="dk1"/>
              </a:solidFill>
            </a:endParaRPr>
          </a:p>
          <a:p>
            <a:pPr marL="1349999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erstellen einer Animation mit Keyframes</a:t>
            </a:r>
            <a:endParaRPr>
              <a:solidFill>
                <a:schemeClr val="dk1"/>
              </a:solidFill>
            </a:endParaRPr>
          </a:p>
          <a:p>
            <a:pPr marL="990000" lvl="0" indent="-3301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de-DE">
                <a:solidFill>
                  <a:schemeClr val="dk1"/>
                </a:solidFill>
              </a:rPr>
              <a:t>Export als Video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075" y="3913862"/>
            <a:ext cx="4213151" cy="113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656034" y="3387259"/>
            <a:ext cx="79356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Motivation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0"/>
          <p:cNvSpPr txBox="1">
            <a:spLocks noGrp="1"/>
          </p:cNvSpPr>
          <p:nvPr>
            <p:ph type="title"/>
          </p:nvPr>
        </p:nvSpPr>
        <p:spPr>
          <a:xfrm>
            <a:off x="656034" y="3387259"/>
            <a:ext cx="79356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Ergebnisse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1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Ergebnisse</a:t>
            </a:r>
            <a:endParaRPr/>
          </a:p>
        </p:txBody>
      </p:sp>
      <p:sp>
        <p:nvSpPr>
          <p:cNvPr id="470" name="Google Shape;470;p71"/>
          <p:cNvSpPr txBox="1">
            <a:spLocks noGrp="1"/>
          </p:cNvSpPr>
          <p:nvPr>
            <p:ph type="body" idx="1"/>
          </p:nvPr>
        </p:nvSpPr>
        <p:spPr>
          <a:xfrm>
            <a:off x="656033" y="1484313"/>
            <a:ext cx="7935600" cy="434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System ist funktionstüchtig</a:t>
            </a:r>
            <a:endParaRPr/>
          </a:p>
          <a:p>
            <a:pPr marL="10800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de-DE"/>
              <a:t>Prototyp-Konzept validiert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Schwächen: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kleine Aussetzer in der Erkennung</a:t>
            </a:r>
            <a:endParaRPr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hohe Laufzeit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 txBox="1">
            <a:spLocks noGrp="1"/>
          </p:cNvSpPr>
          <p:nvPr>
            <p:ph type="title"/>
          </p:nvPr>
        </p:nvSpPr>
        <p:spPr>
          <a:xfrm>
            <a:off x="656034" y="3387259"/>
            <a:ext cx="79356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Zusammenfassung und Ausblick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3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Zusammenfassung und Ausblick</a:t>
            </a:r>
            <a:endParaRPr/>
          </a:p>
        </p:txBody>
      </p:sp>
      <p:sp>
        <p:nvSpPr>
          <p:cNvPr id="483" name="Google Shape;483;p73"/>
          <p:cNvSpPr txBox="1">
            <a:spLocks noGrp="1"/>
          </p:cNvSpPr>
          <p:nvPr>
            <p:ph type="body" idx="1"/>
          </p:nvPr>
        </p:nvSpPr>
        <p:spPr>
          <a:xfrm>
            <a:off x="656033" y="1484313"/>
            <a:ext cx="7935600" cy="434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Leistung der Arbeit: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Prototyp-Konzept mit allen theoretischen Betrachtungen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Proof of Concept durch erfolgreichen Versuch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Nutzen: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Demonstrator für vernetztes Fahren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Grundlage für real einsetzbare Systeme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-DE"/>
              <a:t>weitere Forschung: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Weiterverarbeitung der Echtzeit-Daten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Vereinfachung der Kalibrierung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/>
              <a:t>mehrere Kameras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>
            <a:spLocks noGrp="1"/>
          </p:cNvSpPr>
          <p:nvPr>
            <p:ph type="title"/>
          </p:nvPr>
        </p:nvSpPr>
        <p:spPr>
          <a:xfrm>
            <a:off x="656034" y="3387259"/>
            <a:ext cx="79356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Vielen Dank!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5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Quellen (Inhalt)</a:t>
            </a:r>
            <a:endParaRPr/>
          </a:p>
        </p:txBody>
      </p:sp>
      <p:sp>
        <p:nvSpPr>
          <p:cNvPr id="496" name="Google Shape;496;p75"/>
          <p:cNvSpPr txBox="1">
            <a:spLocks noGrp="1"/>
          </p:cNvSpPr>
          <p:nvPr>
            <p:ph type="body" idx="1"/>
          </p:nvPr>
        </p:nvSpPr>
        <p:spPr>
          <a:xfrm>
            <a:off x="656025" y="874725"/>
            <a:ext cx="7935600" cy="157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30200">
              <a:buChar char="-"/>
            </a:pPr>
            <a:r>
              <a:rPr lang="de-DE" dirty="0" smtClean="0"/>
              <a:t>“Automatisierte infrastrukturgestützte Klassifizierung und 3D-Lokalisierung nicht-motorisierter Verkehrsteilnehmer mittels Computer Stereo Vision” </a:t>
            </a:r>
            <a:r>
              <a:rPr lang="de-DE" dirty="0"/>
              <a:t>(Peter </a:t>
            </a:r>
            <a:r>
              <a:rPr lang="de-DE" dirty="0" err="1"/>
              <a:t>Haiduk</a:t>
            </a:r>
            <a:r>
              <a:rPr lang="de-DE" dirty="0"/>
              <a:t>, </a:t>
            </a:r>
            <a:r>
              <a:rPr lang="de-DE" dirty="0" err="1" smtClean="0"/>
              <a:t>BeLL</a:t>
            </a:r>
            <a:r>
              <a:rPr lang="de-DE" dirty="0" smtClean="0"/>
              <a:t> 2020)</a:t>
            </a:r>
            <a:endParaRPr dirty="0"/>
          </a:p>
        </p:txBody>
      </p:sp>
      <p:sp>
        <p:nvSpPr>
          <p:cNvPr id="497" name="Google Shape;497;p75"/>
          <p:cNvSpPr txBox="1">
            <a:spLocks noGrp="1"/>
          </p:cNvSpPr>
          <p:nvPr>
            <p:ph type="title"/>
          </p:nvPr>
        </p:nvSpPr>
        <p:spPr>
          <a:xfrm>
            <a:off x="656025" y="2784475"/>
            <a:ext cx="2934000" cy="59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Quellen (Grafiken)</a:t>
            </a:r>
            <a:endParaRPr/>
          </a:p>
        </p:txBody>
      </p:sp>
      <p:sp>
        <p:nvSpPr>
          <p:cNvPr id="498" name="Google Shape;498;p75"/>
          <p:cNvSpPr txBox="1">
            <a:spLocks noGrp="1"/>
          </p:cNvSpPr>
          <p:nvPr>
            <p:ph type="body" idx="1"/>
          </p:nvPr>
        </p:nvSpPr>
        <p:spPr>
          <a:xfrm>
            <a:off x="656025" y="3218025"/>
            <a:ext cx="7935600" cy="3181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https://assets.t3n.sc/news/wp-content/uploads/2018/04/bmw-autonomes-fahren-campus-soeder-1.jpg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https://www.intelligenttransport.com/wp-content/uploads/cav.jpg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https://media2.govtech.com/images/940*670/V2I+Communication+USDOT.jpg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https://cdn-images-1.medium.com/max/1600/1*RV0cEqiwrHauPxl33SJKNQ.png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https://asset.re-in.de/isa/160267/c1/-/de/1511649_LB_00_FB/TOOLCRAFT-LDM100H-Laser-Entfernungsmesser-Messbereich-max.-100m.jpg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https://www.python.org/static/img/python-logo.png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https://scipy.org/_static/images/numpylogo_med.png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https://opencv.org/wp-content/uploads/2019/02/opencv-logo-1-150x150.png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https://download.blender.org/branding/blender_logo.png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de-DE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https://www.vocovo.com/wp-content/uploads/shutterstock_1257993892-1350x600.jpg</a:t>
            </a:r>
            <a:endParaRPr dirty="0"/>
          </a:p>
        </p:txBody>
      </p:sp>
      <p:sp>
        <p:nvSpPr>
          <p:cNvPr id="499" name="Google Shape;499;p75"/>
          <p:cNvSpPr txBox="1"/>
          <p:nvPr/>
        </p:nvSpPr>
        <p:spPr>
          <a:xfrm>
            <a:off x="3604025" y="2826900"/>
            <a:ext cx="2318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letzter Zugriff: </a:t>
            </a:r>
            <a:r>
              <a:rPr lang="de-DE" dirty="0" smtClean="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26.05.2020</a:t>
            </a:r>
            <a:endParaRPr dirty="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600" y="243305"/>
            <a:ext cx="4120775" cy="158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50" y="1826151"/>
            <a:ext cx="7169626" cy="39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0" y="650875"/>
            <a:ext cx="7561225" cy="437317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7"/>
          <p:cNvSpPr txBox="1"/>
          <p:nvPr/>
        </p:nvSpPr>
        <p:spPr>
          <a:xfrm>
            <a:off x="2177950" y="4531125"/>
            <a:ext cx="68193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Testbild eines verwendeten </a:t>
            </a:r>
            <a:r>
              <a:rPr lang="de-DE" i="1">
                <a:latin typeface="Open Sans"/>
                <a:ea typeface="Open Sans"/>
                <a:cs typeface="Open Sans"/>
                <a:sym typeface="Open Sans"/>
              </a:rPr>
              <a:t>Google Pixel 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Smartphones,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Geraden werden als Geraden abgebildet (</a:t>
            </a:r>
            <a:r>
              <a:rPr lang="de-DE" i="1">
                <a:latin typeface="Open Sans"/>
                <a:ea typeface="Open Sans"/>
                <a:cs typeface="Open Sans"/>
                <a:sym typeface="Open Sans"/>
              </a:rPr>
              <a:t>straight line preserving mapping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8"/>
          <p:cNvSpPr txBox="1"/>
          <p:nvPr/>
        </p:nvSpPr>
        <p:spPr>
          <a:xfrm>
            <a:off x="2177950" y="4683525"/>
            <a:ext cx="6819300" cy="11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Euklidisches Koordinatensystem des globalen Bezugssystems (O</a:t>
            </a:r>
            <a:r>
              <a:rPr lang="de-DE" baseline="-25000">
                <a:latin typeface="Open Sans"/>
                <a:ea typeface="Open Sans"/>
                <a:cs typeface="Open Sans"/>
                <a:sym typeface="Open Sans"/>
              </a:rPr>
              <a:t>G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, X</a:t>
            </a:r>
            <a:r>
              <a:rPr lang="de-DE" baseline="30000"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, Y</a:t>
            </a:r>
            <a:r>
              <a:rPr lang="de-DE" baseline="30000"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, Z</a:t>
            </a:r>
            <a:r>
              <a:rPr lang="de-DE" baseline="30000"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) und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Euklidisches Koordinatensystem des lokalen Bezugssystems (O</a:t>
            </a:r>
            <a:r>
              <a:rPr lang="de-DE" baseline="-25000"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, X</a:t>
            </a:r>
            <a:r>
              <a:rPr lang="de-DE" baseline="30000"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, Y</a:t>
            </a:r>
            <a:r>
              <a:rPr lang="de-DE" baseline="30000"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, Z</a:t>
            </a:r>
            <a:r>
              <a:rPr lang="de-DE" baseline="30000"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de-DE">
                <a:latin typeface="Open Sans"/>
                <a:ea typeface="Open Sans"/>
                <a:cs typeface="Open Sans"/>
                <a:sym typeface="Open Sans"/>
              </a:rPr>
              <a:t>)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0" name="Google Shape;52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450" y="457200"/>
            <a:ext cx="4509000" cy="42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9"/>
          <p:cNvSpPr txBox="1">
            <a:spLocks noGrp="1"/>
          </p:cNvSpPr>
          <p:nvPr>
            <p:ph type="subTitle" idx="1"/>
          </p:nvPr>
        </p:nvSpPr>
        <p:spPr>
          <a:xfrm>
            <a:off x="656035" y="4494775"/>
            <a:ext cx="7829100" cy="13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/>
              <a:t>Exzellenzcluster Center for Tactile Internet with Human-in-the-Loop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sz="2400"/>
              <a:t>(CeTI)</a:t>
            </a:r>
            <a:endParaRPr sz="2400"/>
          </a:p>
        </p:txBody>
      </p:sp>
      <p:sp>
        <p:nvSpPr>
          <p:cNvPr id="527" name="Google Shape;527;p79"/>
          <p:cNvSpPr txBox="1">
            <a:spLocks noGrp="1"/>
          </p:cNvSpPr>
          <p:nvPr>
            <p:ph type="body" idx="2"/>
          </p:nvPr>
        </p:nvSpPr>
        <p:spPr>
          <a:xfrm>
            <a:off x="656035" y="2420841"/>
            <a:ext cx="7829100" cy="8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Deutsche Telekom Lehrstuhl für Kommunikationsnetze</a:t>
            </a:r>
            <a:endParaRPr/>
          </a:p>
        </p:txBody>
      </p:sp>
      <p:sp>
        <p:nvSpPr>
          <p:cNvPr id="528" name="Google Shape;528;p79"/>
          <p:cNvSpPr txBox="1">
            <a:spLocks noGrp="1"/>
          </p:cNvSpPr>
          <p:nvPr>
            <p:ph type="title"/>
          </p:nvPr>
        </p:nvSpPr>
        <p:spPr>
          <a:xfrm>
            <a:off x="656035" y="3392203"/>
            <a:ext cx="7829100" cy="97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ComNets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Motivation</a:t>
            </a:r>
            <a:endParaRPr/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1"/>
          </p:nvPr>
        </p:nvSpPr>
        <p:spPr>
          <a:xfrm>
            <a:off x="604200" y="995761"/>
            <a:ext cx="7935600" cy="9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800" u="sng"/>
              <a:t>Autonomes Fahren</a:t>
            </a:r>
            <a:endParaRPr sz="1800" u="sng"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49" y="1725173"/>
            <a:ext cx="5693301" cy="37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0"/>
          <p:cNvSpPr txBox="1"/>
          <p:nvPr/>
        </p:nvSpPr>
        <p:spPr>
          <a:xfrm>
            <a:off x="5356796" y="2864880"/>
            <a:ext cx="3096300" cy="19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6400"/>
              <a:buFont typeface="Calibri"/>
              <a:buNone/>
            </a:pPr>
            <a:r>
              <a:rPr lang="de-DE" sz="6400" b="1" i="0" u="none" strike="noStrike" cap="none">
                <a:solidFill>
                  <a:srgbClr val="265E87"/>
                </a:solidFill>
                <a:latin typeface="Calibri"/>
                <a:ea typeface="Calibri"/>
                <a:cs typeface="Calibri"/>
                <a:sym typeface="Calibri"/>
              </a:rPr>
              <a:t>5G</a:t>
            </a:r>
            <a:r>
              <a:rPr lang="de-DE" sz="6400" b="0" i="0" u="none" strike="noStrike" cap="none">
                <a:solidFill>
                  <a:srgbClr val="265E87"/>
                </a:solidFill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lang="de-DE" sz="3200" b="0" i="0" u="none" strike="noStrike" cap="none">
                <a:solidFill>
                  <a:srgbClr val="265E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6400" b="0" i="0" u="none" strike="noStrike" cap="none">
                <a:solidFill>
                  <a:srgbClr val="265E87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de-DE" sz="3200" b="0" i="0" u="none" strike="noStrike" cap="none">
                <a:solidFill>
                  <a:srgbClr val="265E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6400" b="0" i="0" u="none" strike="noStrike" cap="none">
                <a:solidFill>
                  <a:srgbClr val="265E87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4800"/>
              <a:buFont typeface="Calibri"/>
              <a:buNone/>
            </a:pPr>
            <a:r>
              <a:rPr lang="de-DE" sz="4800" b="0" i="0" u="none" strike="noStrike" cap="none">
                <a:solidFill>
                  <a:srgbClr val="265E87"/>
                </a:solidFill>
                <a:latin typeface="Calibri"/>
                <a:ea typeface="Calibri"/>
                <a:cs typeface="Calibri"/>
                <a:sym typeface="Calibri"/>
              </a:rPr>
              <a:t>GERMANY</a:t>
            </a:r>
            <a:endParaRPr sz="6400" b="0" i="0" u="none" strike="noStrike" cap="none">
              <a:solidFill>
                <a:srgbClr val="265E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4" name="Google Shape;534;p80"/>
          <p:cNvGrpSpPr/>
          <p:nvPr/>
        </p:nvGrpSpPr>
        <p:grpSpPr>
          <a:xfrm>
            <a:off x="5076056" y="4843985"/>
            <a:ext cx="3528300" cy="1696461"/>
            <a:chOff x="5796136" y="3561069"/>
            <a:chExt cx="3528300" cy="1272378"/>
          </a:xfrm>
        </p:grpSpPr>
        <p:sp>
          <p:nvSpPr>
            <p:cNvPr id="535" name="Google Shape;535;p80"/>
            <p:cNvSpPr txBox="1"/>
            <p:nvPr/>
          </p:nvSpPr>
          <p:spPr>
            <a:xfrm>
              <a:off x="5796136" y="4384647"/>
              <a:ext cx="3528300" cy="44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65E87"/>
                </a:buClr>
                <a:buSzPts val="2667"/>
                <a:buFont typeface="Arial"/>
                <a:buNone/>
              </a:pPr>
              <a:r>
                <a:rPr lang="de-DE" sz="2667" b="1" u="none">
                  <a:solidFill>
                    <a:srgbClr val="265E87"/>
                  </a:solidFill>
                  <a:latin typeface="Arial"/>
                  <a:ea typeface="Arial"/>
                  <a:cs typeface="Arial"/>
                  <a:sym typeface="Arial"/>
                </a:rPr>
                <a:t>Mobile Edge Cloud</a:t>
              </a:r>
              <a:endParaRPr/>
            </a:p>
          </p:txBody>
        </p:sp>
        <p:pic>
          <p:nvPicPr>
            <p:cNvPr id="536" name="Google Shape;536;p8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39669" y="3561069"/>
              <a:ext cx="1206489" cy="838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395068" y="3646966"/>
              <a:ext cx="1179227" cy="6662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8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12315" y="3763912"/>
              <a:ext cx="1044679" cy="6289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80"/>
          <p:cNvGrpSpPr/>
          <p:nvPr/>
        </p:nvGrpSpPr>
        <p:grpSpPr>
          <a:xfrm>
            <a:off x="288516" y="4905679"/>
            <a:ext cx="2627400" cy="1691441"/>
            <a:chOff x="349713" y="3507854"/>
            <a:chExt cx="2627400" cy="1268612"/>
          </a:xfrm>
        </p:grpSpPr>
        <p:pic>
          <p:nvPicPr>
            <p:cNvPr id="540" name="Google Shape;540;p80"/>
            <p:cNvPicPr preferRelativeResize="0"/>
            <p:nvPr/>
          </p:nvPicPr>
          <p:blipFill rotWithShape="1">
            <a:blip r:embed="rId6">
              <a:alphaModFix/>
            </a:blip>
            <a:srcRect l="16742" t="16106" r="16287" b="14110"/>
            <a:stretch/>
          </p:blipFill>
          <p:spPr>
            <a:xfrm>
              <a:off x="467544" y="3507854"/>
              <a:ext cx="1353888" cy="819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1" name="Google Shape;541;p8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9746" y="3545580"/>
              <a:ext cx="1118264" cy="764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" name="Google Shape;542;p80"/>
            <p:cNvSpPr txBox="1"/>
            <p:nvPr/>
          </p:nvSpPr>
          <p:spPr>
            <a:xfrm>
              <a:off x="349713" y="4272466"/>
              <a:ext cx="2627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265E87"/>
                </a:buClr>
                <a:buSzPts val="2667"/>
                <a:buFont typeface="Arial"/>
                <a:buNone/>
              </a:pPr>
              <a:r>
                <a:rPr lang="de-DE" sz="2667" b="1" u="none">
                  <a:solidFill>
                    <a:srgbClr val="265E87"/>
                  </a:solidFill>
                  <a:latin typeface="Arial"/>
                  <a:ea typeface="Arial"/>
                  <a:cs typeface="Arial"/>
                  <a:sym typeface="Arial"/>
                </a:rPr>
                <a:t>Silicon Systems</a:t>
              </a:r>
              <a:endParaRPr/>
            </a:p>
          </p:txBody>
        </p:sp>
      </p:grpSp>
      <p:grpSp>
        <p:nvGrpSpPr>
          <p:cNvPr id="543" name="Google Shape;543;p80"/>
          <p:cNvGrpSpPr/>
          <p:nvPr/>
        </p:nvGrpSpPr>
        <p:grpSpPr>
          <a:xfrm>
            <a:off x="4701294" y="784949"/>
            <a:ext cx="4407300" cy="1875836"/>
            <a:chOff x="5148064" y="272050"/>
            <a:chExt cx="4407300" cy="1406912"/>
          </a:xfrm>
        </p:grpSpPr>
        <p:sp>
          <p:nvSpPr>
            <p:cNvPr id="544" name="Google Shape;544;p80"/>
            <p:cNvSpPr txBox="1"/>
            <p:nvPr/>
          </p:nvSpPr>
          <p:spPr>
            <a:xfrm>
              <a:off x="5148064" y="1174962"/>
              <a:ext cx="44073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65E87"/>
                </a:buClr>
                <a:buSzPts val="2667"/>
                <a:buFont typeface="Arial"/>
                <a:buNone/>
              </a:pPr>
              <a:r>
                <a:rPr lang="de-DE" sz="2667" b="1" u="none">
                  <a:solidFill>
                    <a:srgbClr val="265E87"/>
                  </a:solidFill>
                  <a:latin typeface="Arial"/>
                  <a:ea typeface="Arial"/>
                  <a:cs typeface="Arial"/>
                  <a:sym typeface="Arial"/>
                </a:rPr>
                <a:t>Tactile Internet Applications</a:t>
              </a:r>
              <a:endParaRPr sz="2667" b="1" u="none">
                <a:solidFill>
                  <a:srgbClr val="265E8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5" name="Google Shape;545;p80" descr="shutterstock_29802238"/>
            <p:cNvPicPr preferRelativeResize="0"/>
            <p:nvPr/>
          </p:nvPicPr>
          <p:blipFill rotWithShape="1">
            <a:blip r:embed="rId8">
              <a:alphaModFix/>
            </a:blip>
            <a:srcRect t="7623" b="22500"/>
            <a:stretch/>
          </p:blipFill>
          <p:spPr>
            <a:xfrm>
              <a:off x="6171143" y="272050"/>
              <a:ext cx="1105801" cy="911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8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64288" y="418697"/>
              <a:ext cx="1135188" cy="705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80" descr="C:\Users\Christian\Documents\Arbeit\LehrstuhlSVN\Papers\2012\LinuxTage\figures\NaoDroid2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985195" y="397087"/>
              <a:ext cx="548245" cy="855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80"/>
          <p:cNvGrpSpPr/>
          <p:nvPr/>
        </p:nvGrpSpPr>
        <p:grpSpPr>
          <a:xfrm>
            <a:off x="179512" y="1076140"/>
            <a:ext cx="3717723" cy="2160686"/>
            <a:chOff x="35496" y="735115"/>
            <a:chExt cx="3717723" cy="1620555"/>
          </a:xfrm>
        </p:grpSpPr>
        <p:pic>
          <p:nvPicPr>
            <p:cNvPr id="549" name="Google Shape;549;p8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 rot="10800000">
              <a:off x="2566719" y="735115"/>
              <a:ext cx="1186500" cy="890100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noFill/>
            </a:ln>
          </p:spPr>
        </p:pic>
        <p:sp>
          <p:nvSpPr>
            <p:cNvPr id="550" name="Google Shape;550;p80"/>
            <p:cNvSpPr txBox="1"/>
            <p:nvPr/>
          </p:nvSpPr>
          <p:spPr>
            <a:xfrm>
              <a:off x="35496" y="1851670"/>
              <a:ext cx="2603400" cy="5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65E87"/>
                </a:buClr>
                <a:buSzPts val="2667"/>
                <a:buFont typeface="Arial"/>
                <a:buNone/>
              </a:pPr>
              <a:r>
                <a:rPr lang="de-DE" sz="2667" b="1" u="none">
                  <a:solidFill>
                    <a:srgbClr val="265E87"/>
                  </a:solidFill>
                  <a:latin typeface="Arial"/>
                  <a:ea typeface="Arial"/>
                  <a:cs typeface="Arial"/>
                  <a:sym typeface="Arial"/>
                </a:rPr>
                <a:t>Wireless &amp; Network</a:t>
              </a:r>
              <a:endParaRPr/>
            </a:p>
          </p:txBody>
        </p:sp>
        <p:pic>
          <p:nvPicPr>
            <p:cNvPr id="551" name="Google Shape;551;p8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861773" y="1253031"/>
              <a:ext cx="933600" cy="627900"/>
            </a:xfrm>
            <a:prstGeom prst="roundRect">
              <a:avLst>
                <a:gd name="adj" fmla="val 8594"/>
              </a:avLst>
            </a:prstGeom>
            <a:solidFill>
              <a:srgbClr val="ECECEC"/>
            </a:solidFill>
            <a:ln>
              <a:noFill/>
            </a:ln>
          </p:spPr>
        </p:pic>
        <p:pic>
          <p:nvPicPr>
            <p:cNvPr id="552" name="Google Shape;552;p8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47752" y="800120"/>
              <a:ext cx="1718921" cy="8788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p80"/>
          <p:cNvSpPr txBox="1">
            <a:spLocks noGrp="1"/>
          </p:cNvSpPr>
          <p:nvPr>
            <p:ph type="body" idx="1"/>
          </p:nvPr>
        </p:nvSpPr>
        <p:spPr>
          <a:xfrm>
            <a:off x="184277" y="428869"/>
            <a:ext cx="61818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3200"/>
              <a:buNone/>
            </a:pPr>
            <a:r>
              <a:rPr lang="de-DE"/>
              <a:t>5G Research Tracks</a:t>
            </a:r>
            <a:endParaRPr/>
          </a:p>
        </p:txBody>
      </p:sp>
      <p:grpSp>
        <p:nvGrpSpPr>
          <p:cNvPr id="554" name="Google Shape;554;p80"/>
          <p:cNvGrpSpPr/>
          <p:nvPr/>
        </p:nvGrpSpPr>
        <p:grpSpPr>
          <a:xfrm>
            <a:off x="2072100" y="2162921"/>
            <a:ext cx="3130216" cy="3241700"/>
            <a:chOff x="2586691" y="2151389"/>
            <a:chExt cx="4025484" cy="4168853"/>
          </a:xfrm>
        </p:grpSpPr>
        <p:grpSp>
          <p:nvGrpSpPr>
            <p:cNvPr id="555" name="Google Shape;555;p80"/>
            <p:cNvGrpSpPr/>
            <p:nvPr/>
          </p:nvGrpSpPr>
          <p:grpSpPr>
            <a:xfrm>
              <a:off x="2586691" y="2151389"/>
              <a:ext cx="3355334" cy="2274164"/>
              <a:chOff x="2977012" y="1338557"/>
              <a:chExt cx="1832414" cy="1241966"/>
            </a:xfrm>
          </p:grpSpPr>
          <p:sp>
            <p:nvSpPr>
              <p:cNvPr id="556" name="Google Shape;556;p80"/>
              <p:cNvSpPr/>
              <p:nvPr/>
            </p:nvSpPr>
            <p:spPr>
              <a:xfrm rot="4341103">
                <a:off x="3339202" y="1371042"/>
                <a:ext cx="749445" cy="1308184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173" extrusionOk="0">
                    <a:moveTo>
                      <a:pt x="513" y="0"/>
                    </a:moveTo>
                    <a:lnTo>
                      <a:pt x="596" y="608"/>
                    </a:lnTo>
                    <a:lnTo>
                      <a:pt x="210" y="537"/>
                    </a:lnTo>
                    <a:lnTo>
                      <a:pt x="672" y="1173"/>
                    </a:lnTo>
                    <a:lnTo>
                      <a:pt x="0" y="248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BBCF0A"/>
              </a:solidFill>
              <a:ln w="9525" cap="flat" cmpd="sng">
                <a:solidFill>
                  <a:srgbClr val="BBCF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80"/>
              <p:cNvSpPr/>
              <p:nvPr/>
            </p:nvSpPr>
            <p:spPr>
              <a:xfrm rot="4341103">
                <a:off x="4098683" y="1364026"/>
                <a:ext cx="572121" cy="709296"/>
              </a:xfrm>
              <a:custGeom>
                <a:avLst/>
                <a:gdLst/>
                <a:ahLst/>
                <a:cxnLst/>
                <a:rect l="l" t="t" r="r" b="b"/>
                <a:pathLst>
                  <a:path w="513" h="636" extrusionOk="0">
                    <a:moveTo>
                      <a:pt x="461" y="0"/>
                    </a:moveTo>
                    <a:lnTo>
                      <a:pt x="513" y="388"/>
                    </a:lnTo>
                    <a:lnTo>
                      <a:pt x="0" y="636"/>
                    </a:lnTo>
                    <a:lnTo>
                      <a:pt x="0" y="634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BBCF0A"/>
              </a:solidFill>
              <a:ln w="9525" cap="flat" cmpd="sng">
                <a:solidFill>
                  <a:srgbClr val="BBCF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80"/>
              <p:cNvSpPr/>
              <p:nvPr/>
            </p:nvSpPr>
            <p:spPr>
              <a:xfrm rot="4341101">
                <a:off x="3206454" y="1872857"/>
                <a:ext cx="515243" cy="70929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636" extrusionOk="0">
                    <a:moveTo>
                      <a:pt x="0" y="0"/>
                    </a:moveTo>
                    <a:lnTo>
                      <a:pt x="386" y="71"/>
                    </a:lnTo>
                    <a:lnTo>
                      <a:pt x="462" y="6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F0A"/>
              </a:solidFill>
              <a:ln w="9525" cap="flat" cmpd="sng">
                <a:solidFill>
                  <a:srgbClr val="BBCF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9" name="Google Shape;559;p80"/>
            <p:cNvGrpSpPr/>
            <p:nvPr/>
          </p:nvGrpSpPr>
          <p:grpSpPr>
            <a:xfrm>
              <a:off x="2727849" y="3128895"/>
              <a:ext cx="1664672" cy="3191347"/>
              <a:chOff x="2376073" y="2150492"/>
              <a:chExt cx="909110" cy="1742858"/>
            </a:xfrm>
          </p:grpSpPr>
          <p:sp>
            <p:nvSpPr>
              <p:cNvPr id="560" name="Google Shape;560;p80"/>
              <p:cNvSpPr/>
              <p:nvPr/>
            </p:nvSpPr>
            <p:spPr>
              <a:xfrm>
                <a:off x="2535739" y="2585167"/>
                <a:ext cx="749445" cy="1308182"/>
              </a:xfrm>
              <a:custGeom>
                <a:avLst/>
                <a:gdLst/>
                <a:ahLst/>
                <a:cxnLst/>
                <a:rect l="l" t="t" r="r" b="b"/>
                <a:pathLst>
                  <a:path w="672" h="1173" extrusionOk="0">
                    <a:moveTo>
                      <a:pt x="513" y="0"/>
                    </a:moveTo>
                    <a:lnTo>
                      <a:pt x="596" y="608"/>
                    </a:lnTo>
                    <a:lnTo>
                      <a:pt x="210" y="537"/>
                    </a:lnTo>
                    <a:lnTo>
                      <a:pt x="672" y="1173"/>
                    </a:lnTo>
                    <a:lnTo>
                      <a:pt x="0" y="248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rgbClr val="BBCF0A"/>
              </a:solidFill>
              <a:ln w="9525" cap="flat" cmpd="sng">
                <a:solidFill>
                  <a:srgbClr val="BBCF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80"/>
              <p:cNvSpPr/>
              <p:nvPr/>
            </p:nvSpPr>
            <p:spPr>
              <a:xfrm>
                <a:off x="2769940" y="3184053"/>
                <a:ext cx="515243" cy="70929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636" extrusionOk="0">
                    <a:moveTo>
                      <a:pt x="0" y="0"/>
                    </a:moveTo>
                    <a:lnTo>
                      <a:pt x="386" y="71"/>
                    </a:lnTo>
                    <a:lnTo>
                      <a:pt x="462" y="6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F0A"/>
              </a:solidFill>
              <a:ln w="9525" cap="flat" cmpd="sng">
                <a:solidFill>
                  <a:srgbClr val="BBCF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80"/>
              <p:cNvSpPr/>
              <p:nvPr/>
            </p:nvSpPr>
            <p:spPr>
              <a:xfrm rot="4313369">
                <a:off x="2535612" y="2150945"/>
                <a:ext cx="515244" cy="70929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636" extrusionOk="0">
                    <a:moveTo>
                      <a:pt x="0" y="0"/>
                    </a:moveTo>
                    <a:lnTo>
                      <a:pt x="386" y="71"/>
                    </a:lnTo>
                    <a:lnTo>
                      <a:pt x="462" y="6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356"/>
              </a:solidFill>
              <a:ln w="9525" cap="flat" cmpd="sng">
                <a:solidFill>
                  <a:srgbClr val="93C3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80"/>
            <p:cNvGrpSpPr/>
            <p:nvPr/>
          </p:nvGrpSpPr>
          <p:grpSpPr>
            <a:xfrm>
              <a:off x="3441431" y="5021426"/>
              <a:ext cx="3166744" cy="1298793"/>
              <a:chOff x="3446034" y="3470874"/>
              <a:chExt cx="1729422" cy="709297"/>
            </a:xfrm>
          </p:grpSpPr>
          <p:sp>
            <p:nvSpPr>
              <p:cNvPr id="564" name="Google Shape;564;p80"/>
              <p:cNvSpPr/>
              <p:nvPr/>
            </p:nvSpPr>
            <p:spPr>
              <a:xfrm>
                <a:off x="3878426" y="3550057"/>
                <a:ext cx="672493" cy="630113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65" extrusionOk="0">
                    <a:moveTo>
                      <a:pt x="0" y="0"/>
                    </a:moveTo>
                    <a:lnTo>
                      <a:pt x="603" y="109"/>
                    </a:lnTo>
                    <a:lnTo>
                      <a:pt x="417" y="453"/>
                    </a:lnTo>
                    <a:lnTo>
                      <a:pt x="76" y="5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CF0A"/>
              </a:solidFill>
              <a:ln w="9525" cap="flat" cmpd="sng">
                <a:solidFill>
                  <a:srgbClr val="BBCF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80"/>
              <p:cNvSpPr/>
              <p:nvPr/>
            </p:nvSpPr>
            <p:spPr>
              <a:xfrm>
                <a:off x="4343483" y="3671619"/>
                <a:ext cx="831973" cy="38364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344" extrusionOk="0">
                    <a:moveTo>
                      <a:pt x="186" y="0"/>
                    </a:moveTo>
                    <a:lnTo>
                      <a:pt x="746" y="102"/>
                    </a:lnTo>
                    <a:lnTo>
                      <a:pt x="0" y="34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BBCF0A"/>
              </a:solidFill>
              <a:ln w="9525" cap="flat" cmpd="sng">
                <a:solidFill>
                  <a:srgbClr val="BBCF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80"/>
              <p:cNvSpPr/>
              <p:nvPr/>
            </p:nvSpPr>
            <p:spPr>
              <a:xfrm>
                <a:off x="3446034" y="3470874"/>
                <a:ext cx="515243" cy="70929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636" extrusionOk="0">
                    <a:moveTo>
                      <a:pt x="0" y="0"/>
                    </a:moveTo>
                    <a:lnTo>
                      <a:pt x="386" y="71"/>
                    </a:lnTo>
                    <a:lnTo>
                      <a:pt x="462" y="6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356"/>
              </a:solidFill>
              <a:ln w="9525" cap="flat" cmpd="sng">
                <a:solidFill>
                  <a:srgbClr val="93C3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7" name="Google Shape;567;p80"/>
            <p:cNvGrpSpPr/>
            <p:nvPr/>
          </p:nvGrpSpPr>
          <p:grpSpPr>
            <a:xfrm>
              <a:off x="5088749" y="3257819"/>
              <a:ext cx="1523425" cy="2830385"/>
              <a:chOff x="5516693" y="1882766"/>
              <a:chExt cx="831973" cy="1545729"/>
            </a:xfrm>
          </p:grpSpPr>
          <p:sp>
            <p:nvSpPr>
              <p:cNvPr id="568" name="Google Shape;568;p80"/>
              <p:cNvSpPr/>
              <p:nvPr/>
            </p:nvSpPr>
            <p:spPr>
              <a:xfrm>
                <a:off x="5724128" y="2443734"/>
                <a:ext cx="624537" cy="71487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641" extrusionOk="0">
                    <a:moveTo>
                      <a:pt x="289" y="0"/>
                    </a:moveTo>
                    <a:lnTo>
                      <a:pt x="558" y="283"/>
                    </a:lnTo>
                    <a:lnTo>
                      <a:pt x="560" y="641"/>
                    </a:lnTo>
                    <a:lnTo>
                      <a:pt x="0" y="539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BBCF0A"/>
              </a:solidFill>
              <a:ln w="9525" cap="flat" cmpd="sng">
                <a:solidFill>
                  <a:srgbClr val="BBCF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80"/>
              <p:cNvSpPr/>
              <p:nvPr/>
            </p:nvSpPr>
            <p:spPr>
              <a:xfrm>
                <a:off x="5516693" y="3044851"/>
                <a:ext cx="831973" cy="383644"/>
              </a:xfrm>
              <a:custGeom>
                <a:avLst/>
                <a:gdLst/>
                <a:ahLst/>
                <a:cxnLst/>
                <a:rect l="l" t="t" r="r" b="b"/>
                <a:pathLst>
                  <a:path w="746" h="344" extrusionOk="0">
                    <a:moveTo>
                      <a:pt x="186" y="0"/>
                    </a:moveTo>
                    <a:lnTo>
                      <a:pt x="746" y="102"/>
                    </a:lnTo>
                    <a:lnTo>
                      <a:pt x="0" y="34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93C356"/>
              </a:solidFill>
              <a:ln w="9525" cap="flat" cmpd="sng">
                <a:solidFill>
                  <a:srgbClr val="93C35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80"/>
              <p:cNvSpPr/>
              <p:nvPr/>
            </p:nvSpPr>
            <p:spPr>
              <a:xfrm>
                <a:off x="6046434" y="1882766"/>
                <a:ext cx="300001" cy="87658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786" extrusionOk="0">
                    <a:moveTo>
                      <a:pt x="269" y="0"/>
                    </a:moveTo>
                    <a:lnTo>
                      <a:pt x="269" y="786"/>
                    </a:lnTo>
                    <a:lnTo>
                      <a:pt x="269" y="786"/>
                    </a:lnTo>
                    <a:lnTo>
                      <a:pt x="0" y="503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BBCF0A"/>
              </a:solidFill>
              <a:ln w="9525" cap="flat" cmpd="sng">
                <a:solidFill>
                  <a:srgbClr val="BBCF0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80"/>
            <p:cNvGrpSpPr/>
            <p:nvPr/>
          </p:nvGrpSpPr>
          <p:grpSpPr>
            <a:xfrm>
              <a:off x="4384861" y="2543413"/>
              <a:ext cx="2221832" cy="2323938"/>
              <a:chOff x="4400360" y="593722"/>
              <a:chExt cx="1213387" cy="1269149"/>
            </a:xfrm>
          </p:grpSpPr>
          <p:sp>
            <p:nvSpPr>
              <p:cNvPr id="572" name="Google Shape;572;p80"/>
              <p:cNvSpPr/>
              <p:nvPr/>
            </p:nvSpPr>
            <p:spPr>
              <a:xfrm>
                <a:off x="4400360" y="593722"/>
                <a:ext cx="1213387" cy="953534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55" extrusionOk="0">
                    <a:moveTo>
                      <a:pt x="0" y="0"/>
                    </a:moveTo>
                    <a:lnTo>
                      <a:pt x="1088" y="352"/>
                    </a:lnTo>
                    <a:lnTo>
                      <a:pt x="819" y="855"/>
                    </a:lnTo>
                    <a:lnTo>
                      <a:pt x="395" y="4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ABCA"/>
              </a:solidFill>
              <a:ln w="9525" cap="flat" cmpd="sng">
                <a:solidFill>
                  <a:srgbClr val="35ABC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80"/>
              <p:cNvSpPr/>
              <p:nvPr/>
            </p:nvSpPr>
            <p:spPr>
              <a:xfrm>
                <a:off x="5313745" y="986288"/>
                <a:ext cx="300001" cy="87658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786" extrusionOk="0">
                    <a:moveTo>
                      <a:pt x="269" y="0"/>
                    </a:moveTo>
                    <a:lnTo>
                      <a:pt x="269" y="786"/>
                    </a:lnTo>
                    <a:lnTo>
                      <a:pt x="269" y="786"/>
                    </a:lnTo>
                    <a:lnTo>
                      <a:pt x="0" y="503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2B628D"/>
              </a:solidFill>
              <a:ln w="9525" cap="flat" cmpd="sng">
                <a:solidFill>
                  <a:srgbClr val="2B628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734" y="8531456"/>
            <a:ext cx="8804138" cy="696704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1"/>
          <p:cNvSpPr txBox="1">
            <a:spLocks noGrp="1"/>
          </p:cNvSpPr>
          <p:nvPr>
            <p:ph type="title"/>
          </p:nvPr>
        </p:nvSpPr>
        <p:spPr>
          <a:xfrm>
            <a:off x="168304" y="453735"/>
            <a:ext cx="64920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693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5E87"/>
              </a:buClr>
              <a:buSzPts val="3200"/>
              <a:buFont typeface="Arial"/>
              <a:buNone/>
            </a:pPr>
            <a:r>
              <a:rPr lang="de-DE"/>
              <a:t>5G Lab Germany Members</a:t>
            </a:r>
            <a:endParaRPr/>
          </a:p>
        </p:txBody>
      </p:sp>
      <p:grpSp>
        <p:nvGrpSpPr>
          <p:cNvPr id="580" name="Google Shape;580;p81"/>
          <p:cNvGrpSpPr/>
          <p:nvPr/>
        </p:nvGrpSpPr>
        <p:grpSpPr>
          <a:xfrm>
            <a:off x="81729" y="998845"/>
            <a:ext cx="8860091" cy="5598156"/>
            <a:chOff x="81729" y="749152"/>
            <a:chExt cx="8860091" cy="4198722"/>
          </a:xfrm>
        </p:grpSpPr>
        <p:grpSp>
          <p:nvGrpSpPr>
            <p:cNvPr id="581" name="Google Shape;581;p81"/>
            <p:cNvGrpSpPr/>
            <p:nvPr/>
          </p:nvGrpSpPr>
          <p:grpSpPr>
            <a:xfrm>
              <a:off x="160473" y="987574"/>
              <a:ext cx="8781347" cy="3960300"/>
              <a:chOff x="160473" y="987574"/>
              <a:chExt cx="8781347" cy="3960300"/>
            </a:xfrm>
          </p:grpSpPr>
          <p:sp>
            <p:nvSpPr>
              <p:cNvPr id="582" name="Google Shape;582;p81"/>
              <p:cNvSpPr/>
              <p:nvPr/>
            </p:nvSpPr>
            <p:spPr>
              <a:xfrm>
                <a:off x="160473" y="987574"/>
                <a:ext cx="2755200" cy="3960300"/>
              </a:xfrm>
              <a:prstGeom prst="rect">
                <a:avLst/>
              </a:prstGeom>
              <a:solidFill>
                <a:srgbClr val="26B2D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81"/>
              <p:cNvSpPr/>
              <p:nvPr/>
            </p:nvSpPr>
            <p:spPr>
              <a:xfrm>
                <a:off x="3184870" y="987574"/>
                <a:ext cx="2755200" cy="3960300"/>
              </a:xfrm>
              <a:prstGeom prst="rect">
                <a:avLst/>
              </a:prstGeom>
              <a:solidFill>
                <a:srgbClr val="9AC76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81"/>
              <p:cNvSpPr/>
              <p:nvPr/>
            </p:nvSpPr>
            <p:spPr>
              <a:xfrm>
                <a:off x="6186620" y="987574"/>
                <a:ext cx="2755200" cy="3960300"/>
              </a:xfrm>
              <a:prstGeom prst="rect">
                <a:avLst/>
              </a:prstGeom>
              <a:solidFill>
                <a:srgbClr val="BBCF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85" name="Google Shape;585;p81"/>
            <p:cNvSpPr/>
            <p:nvPr/>
          </p:nvSpPr>
          <p:spPr>
            <a:xfrm>
              <a:off x="1907704" y="4587974"/>
              <a:ext cx="5544600" cy="288000"/>
            </a:xfrm>
            <a:prstGeom prst="rect">
              <a:avLst/>
            </a:prstGeom>
            <a:solidFill>
              <a:srgbClr val="7F7F7F">
                <a:alpha val="466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81"/>
            <p:cNvSpPr txBox="1"/>
            <p:nvPr/>
          </p:nvSpPr>
          <p:spPr>
            <a:xfrm>
              <a:off x="3203850" y="4421111"/>
              <a:ext cx="3168300" cy="4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67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[Team of 600+ Researchers]</a:t>
              </a:r>
              <a:endParaRPr/>
            </a:p>
          </p:txBody>
        </p:sp>
        <p:sp>
          <p:nvSpPr>
            <p:cNvPr id="587" name="Google Shape;587;p81"/>
            <p:cNvSpPr txBox="1"/>
            <p:nvPr/>
          </p:nvSpPr>
          <p:spPr>
            <a:xfrm>
              <a:off x="3091076" y="751805"/>
              <a:ext cx="2755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b="1" cap="none">
                  <a:solidFill>
                    <a:srgbClr val="9AC763"/>
                  </a:solidFill>
                  <a:latin typeface="Open Sans"/>
                  <a:ea typeface="Open Sans"/>
                  <a:cs typeface="Open Sans"/>
                  <a:sym typeface="Open Sans"/>
                </a:rPr>
                <a:t>NETWORK &amp; CLOUD</a:t>
              </a:r>
              <a:endParaRPr/>
            </a:p>
          </p:txBody>
        </p:sp>
        <p:sp>
          <p:nvSpPr>
            <p:cNvPr id="588" name="Google Shape;588;p81"/>
            <p:cNvSpPr txBox="1"/>
            <p:nvPr/>
          </p:nvSpPr>
          <p:spPr>
            <a:xfrm>
              <a:off x="81729" y="751805"/>
              <a:ext cx="2755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b="1" cap="none">
                  <a:solidFill>
                    <a:srgbClr val="26B2D2"/>
                  </a:solidFill>
                  <a:latin typeface="Open Sans"/>
                  <a:ea typeface="Open Sans"/>
                  <a:cs typeface="Open Sans"/>
                  <a:sym typeface="Open Sans"/>
                </a:rPr>
                <a:t>SILICON SYSTEMS &amp; WIRELESS </a:t>
              </a:r>
              <a:endParaRPr/>
            </a:p>
          </p:txBody>
        </p:sp>
        <p:sp>
          <p:nvSpPr>
            <p:cNvPr id="589" name="Google Shape;589;p81"/>
            <p:cNvSpPr txBox="1"/>
            <p:nvPr/>
          </p:nvSpPr>
          <p:spPr>
            <a:xfrm>
              <a:off x="6074648" y="749152"/>
              <a:ext cx="27552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 b="1" cap="none">
                  <a:solidFill>
                    <a:srgbClr val="BBCF0A"/>
                  </a:solidFill>
                  <a:latin typeface="Open Sans"/>
                  <a:ea typeface="Open Sans"/>
                  <a:cs typeface="Open Sans"/>
                  <a:sym typeface="Open Sans"/>
                </a:rPr>
                <a:t>TACTILE INTERNET APPLICATIONS</a:t>
              </a:r>
              <a:endParaRPr sz="1600" b="1" cap="none">
                <a:solidFill>
                  <a:srgbClr val="BBCF0A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90" name="Google Shape;590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4736" y="4410616"/>
            <a:ext cx="864096" cy="897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8246" y="1265845"/>
            <a:ext cx="1106810" cy="94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8417" y="1539707"/>
            <a:ext cx="955394" cy="893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8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44893" y="3440849"/>
            <a:ext cx="1016200" cy="898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8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72921" y="5175141"/>
            <a:ext cx="1116601" cy="943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1287" y="2721861"/>
            <a:ext cx="1502304" cy="942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9958" y="1380769"/>
            <a:ext cx="1124319" cy="146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90737" y="1397090"/>
            <a:ext cx="1263216" cy="92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8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85420" y="4291851"/>
            <a:ext cx="1294261" cy="93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8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28892" y="1233785"/>
            <a:ext cx="980874" cy="109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8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296804" y="2844381"/>
            <a:ext cx="1152128" cy="93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8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91397" y="2557487"/>
            <a:ext cx="1324216" cy="9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73725" y="5272585"/>
            <a:ext cx="1262154" cy="90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8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77175" y="3956054"/>
            <a:ext cx="1179546" cy="9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351138" y="4695517"/>
            <a:ext cx="1253298" cy="94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8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39316" y="3992527"/>
            <a:ext cx="1216351" cy="89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8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12838" y="2200571"/>
            <a:ext cx="1161339" cy="90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8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644749" y="2891868"/>
            <a:ext cx="1181058" cy="939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81"/>
          <p:cNvPicPr preferRelativeResize="0"/>
          <p:nvPr/>
        </p:nvPicPr>
        <p:blipFill rotWithShape="1">
          <a:blip r:embed="rId22">
            <a:alphaModFix/>
          </a:blip>
          <a:srcRect l="15460" t="4980" r="30253" b="24879"/>
          <a:stretch/>
        </p:blipFill>
        <p:spPr>
          <a:xfrm>
            <a:off x="1480025" y="4674150"/>
            <a:ext cx="1368151" cy="10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245190" y="3342915"/>
            <a:ext cx="1255573" cy="89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1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779357" y="4812729"/>
            <a:ext cx="1250593" cy="91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8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6472496" y="3060937"/>
            <a:ext cx="1253968" cy="89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3393267" y="1716224"/>
            <a:ext cx="1112522" cy="9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82" descr="Untitled Diagram(1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8758" y="2370221"/>
            <a:ext cx="4242793" cy="2594309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82"/>
          <p:cNvSpPr txBox="1"/>
          <p:nvPr/>
        </p:nvSpPr>
        <p:spPr>
          <a:xfrm>
            <a:off x="656025" y="1608227"/>
            <a:ext cx="36927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</a:pPr>
            <a:r>
              <a:rPr lang="de-DE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EU Leuchtturm Mobility.E Projekt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</a:pPr>
            <a:r>
              <a:rPr lang="de-DE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Mobility as a service</a:t>
            </a:r>
            <a:endParaRPr/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</a:pPr>
            <a:r>
              <a:rPr lang="de-DE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Mission Null Verkehrstote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de-DE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“Fail-operational components and systems“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lang="de-DE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Unser Anteil (eher backend/Infrastruktur): </a:t>
            </a:r>
            <a:endParaRPr/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</a:pPr>
            <a:r>
              <a:rPr lang="de-DE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Verzögerungsarme, resiliente Netzwerkfunktionalität </a:t>
            </a:r>
            <a:endParaRPr/>
          </a:p>
          <a:p>
            <a:pPr marL="285750" marR="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-"/>
            </a:pPr>
            <a:r>
              <a:rPr lang="de-DE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Rahmen für Verkehrsflussoptimierung in AMEC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20" name="Google Shape;620;p82" descr="https://autodrive2.automotive.oth-aw.de/images/lighthouse/Lighthouse_v0.92-light-background_smal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06890" y="346075"/>
            <a:ext cx="1084659" cy="108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2120" y="346075"/>
            <a:ext cx="3263334" cy="51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Motivation</a:t>
            </a:r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body" idx="1"/>
          </p:nvPr>
        </p:nvSpPr>
        <p:spPr>
          <a:xfrm>
            <a:off x="1082000" y="1659650"/>
            <a:ext cx="3198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Car-to-Car Communication</a:t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803" y="2267738"/>
            <a:ext cx="5872395" cy="352343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 txBox="1">
            <a:spLocks noGrp="1"/>
          </p:cNvSpPr>
          <p:nvPr>
            <p:ph type="body" idx="1"/>
          </p:nvPr>
        </p:nvSpPr>
        <p:spPr>
          <a:xfrm>
            <a:off x="604200" y="995754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800" u="sng"/>
              <a:t>Vernetztes Fahren</a:t>
            </a:r>
            <a:endParaRPr sz="1800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Motivation</a:t>
            </a:r>
            <a:endParaRPr/>
          </a:p>
        </p:txBody>
      </p:sp>
      <p:sp>
        <p:nvSpPr>
          <p:cNvPr id="259" name="Google Shape;259;p46"/>
          <p:cNvSpPr txBox="1">
            <a:spLocks noGrp="1"/>
          </p:cNvSpPr>
          <p:nvPr>
            <p:ph type="body" idx="1"/>
          </p:nvPr>
        </p:nvSpPr>
        <p:spPr>
          <a:xfrm>
            <a:off x="1082000" y="2177125"/>
            <a:ext cx="40698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Car-To-Infrastructure Communication</a:t>
            </a:r>
            <a:endParaRPr/>
          </a:p>
        </p:txBody>
      </p:sp>
      <p:sp>
        <p:nvSpPr>
          <p:cNvPr id="260" name="Google Shape;260;p46"/>
          <p:cNvSpPr txBox="1">
            <a:spLocks noGrp="1"/>
          </p:cNvSpPr>
          <p:nvPr>
            <p:ph type="body" idx="1"/>
          </p:nvPr>
        </p:nvSpPr>
        <p:spPr>
          <a:xfrm>
            <a:off x="604200" y="995761"/>
            <a:ext cx="7935600" cy="9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 sz="1800" u="sng"/>
              <a:t>Vernetztes Fahren</a:t>
            </a:r>
            <a:endParaRPr sz="1800" u="sng"/>
          </a:p>
        </p:txBody>
      </p:sp>
      <p:pic>
        <p:nvPicPr>
          <p:cNvPr id="261" name="Google Shape;261;p46"/>
          <p:cNvPicPr preferRelativeResize="0"/>
          <p:nvPr/>
        </p:nvPicPr>
        <p:blipFill rotWithShape="1">
          <a:blip r:embed="rId3">
            <a:alphaModFix/>
          </a:blip>
          <a:srcRect t="27258" b="9156"/>
          <a:stretch/>
        </p:blipFill>
        <p:spPr>
          <a:xfrm>
            <a:off x="1103588" y="2774426"/>
            <a:ext cx="6936824" cy="31437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6"/>
          <p:cNvSpPr txBox="1">
            <a:spLocks noGrp="1"/>
          </p:cNvSpPr>
          <p:nvPr>
            <p:ph type="body" idx="1"/>
          </p:nvPr>
        </p:nvSpPr>
        <p:spPr>
          <a:xfrm>
            <a:off x="1082000" y="1659650"/>
            <a:ext cx="3198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e-DE"/>
              <a:t>Car-to-Car Communication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656034" y="3387259"/>
            <a:ext cx="79356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Zielstellung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8"/>
          <p:cNvSpPr txBox="1">
            <a:spLocks noGrp="1"/>
          </p:cNvSpPr>
          <p:nvPr>
            <p:ph type="title"/>
          </p:nvPr>
        </p:nvSpPr>
        <p:spPr>
          <a:xfrm>
            <a:off x="656034" y="346075"/>
            <a:ext cx="7935600" cy="68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Zielstellung</a:t>
            </a:r>
            <a:endParaRPr/>
          </a:p>
        </p:txBody>
      </p:sp>
      <p:sp>
        <p:nvSpPr>
          <p:cNvPr id="275" name="Google Shape;275;p48"/>
          <p:cNvSpPr txBox="1">
            <a:spLocks noGrp="1"/>
          </p:cNvSpPr>
          <p:nvPr>
            <p:ph type="body" idx="1"/>
          </p:nvPr>
        </p:nvSpPr>
        <p:spPr>
          <a:xfrm>
            <a:off x="656025" y="4297325"/>
            <a:ext cx="7935600" cy="13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de-DE" sz="1800"/>
              <a:t>Entwicklung eines Prototyp-Konzepts</a:t>
            </a:r>
            <a:endParaRPr sz="1800"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de-DE" sz="1800"/>
              <a:t>Implementierung &amp; Versuch in konkreter Verkehrssituation</a:t>
            </a:r>
            <a:endParaRPr sz="1800"/>
          </a:p>
        </p:txBody>
      </p:sp>
      <p:sp>
        <p:nvSpPr>
          <p:cNvPr id="276" name="Google Shape;276;p48"/>
          <p:cNvSpPr txBox="1"/>
          <p:nvPr/>
        </p:nvSpPr>
        <p:spPr>
          <a:xfrm>
            <a:off x="773550" y="1030375"/>
            <a:ext cx="75969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/>
              <a:t>“Infrastrukturgestützte Objektklassifizierung und -verortung</a:t>
            </a:r>
            <a:endParaRPr sz="18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/>
              <a:t>zur Erhöhung der Sicherheit nicht-motorisierter Verkehrsteilnehmer”</a:t>
            </a:r>
            <a:endParaRPr sz="1800" i="1"/>
          </a:p>
        </p:txBody>
      </p: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00" y="2084275"/>
            <a:ext cx="8201456" cy="20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xfrm>
            <a:off x="656034" y="3387259"/>
            <a:ext cx="7935600" cy="119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Umsetzung - Prototyp-Konzept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1757</Words>
  <Application>Microsoft Office PowerPoint</Application>
  <PresentationFormat>Bildschirmpräsentation (4:3)</PresentationFormat>
  <Paragraphs>407</Paragraphs>
  <Slides>42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42</vt:i4>
      </vt:variant>
    </vt:vector>
  </HeadingPairs>
  <TitlesOfParts>
    <vt:vector size="49" baseType="lpstr">
      <vt:lpstr>Arial</vt:lpstr>
      <vt:lpstr>Open Sans</vt:lpstr>
      <vt:lpstr>Calibri</vt:lpstr>
      <vt:lpstr>Noto Sans Symbols</vt:lpstr>
      <vt:lpstr>TUD_2018_16zu9</vt:lpstr>
      <vt:lpstr>Office</vt:lpstr>
      <vt:lpstr>TUD_2018_16zu9</vt:lpstr>
      <vt:lpstr>Automatisierte infrastrukturgestützte Klassifizierung und 3D-Lokalisierung nicht-motorisierter Verkehrsteilnehmer mittels Computer Stereo Vision</vt:lpstr>
      <vt:lpstr>Inhalt</vt:lpstr>
      <vt:lpstr>Motivation</vt:lpstr>
      <vt:lpstr>Motivation</vt:lpstr>
      <vt:lpstr>Motivation</vt:lpstr>
      <vt:lpstr>Motivation</vt:lpstr>
      <vt:lpstr>Zielstellung</vt:lpstr>
      <vt:lpstr>Zielstellung</vt:lpstr>
      <vt:lpstr>Umsetzung - Prototyp-Konzept</vt:lpstr>
      <vt:lpstr>Umsetzung - Prototyp-Konzept</vt:lpstr>
      <vt:lpstr>Umsetzung - Prototyp-Konzept</vt:lpstr>
      <vt:lpstr>Umsetzung - Prototyp-Konzept</vt:lpstr>
      <vt:lpstr>Umsetzung - Prototyp-Konzept</vt:lpstr>
      <vt:lpstr>Umsetzung - Prototyp-Konzept</vt:lpstr>
      <vt:lpstr>Umsetzung - Prototyp-Konzept</vt:lpstr>
      <vt:lpstr>Umsetzung - Prototyp-Konzept </vt:lpstr>
      <vt:lpstr>Umsetzung - Prototyp-Konzept</vt:lpstr>
      <vt:lpstr>Umsetzung - Prototyp-Konzept </vt:lpstr>
      <vt:lpstr>Umsetzung - Prototyp-Konzept </vt:lpstr>
      <vt:lpstr>Umsetzung - Prototyp-Konzept </vt:lpstr>
      <vt:lpstr>Umsetzung - Prototyp-Konzept</vt:lpstr>
      <vt:lpstr>Umsetzung - Prototyp-Konzept </vt:lpstr>
      <vt:lpstr>Umsetzung - Versuch</vt:lpstr>
      <vt:lpstr>Umsetzung - Versuch</vt:lpstr>
      <vt:lpstr>Umsetzung - Versuch</vt:lpstr>
      <vt:lpstr>Umsetzung - Versuch</vt:lpstr>
      <vt:lpstr>Umsetzung - Versuch</vt:lpstr>
      <vt:lpstr>Umsetzung - Versuch</vt:lpstr>
      <vt:lpstr>Umsetzung - Versuch</vt:lpstr>
      <vt:lpstr>Ergebnisse</vt:lpstr>
      <vt:lpstr>Ergebnisse</vt:lpstr>
      <vt:lpstr>Zusammenfassung und Ausblick</vt:lpstr>
      <vt:lpstr>Zusammenfassung und Ausblick</vt:lpstr>
      <vt:lpstr>Vielen Dank!</vt:lpstr>
      <vt:lpstr>Quellen (Inhalt)</vt:lpstr>
      <vt:lpstr>Folie 36</vt:lpstr>
      <vt:lpstr>Folie 37</vt:lpstr>
      <vt:lpstr>Folie 38</vt:lpstr>
      <vt:lpstr>ComNets</vt:lpstr>
      <vt:lpstr>Folie 40</vt:lpstr>
      <vt:lpstr>5G Lab Germany Members</vt:lpstr>
      <vt:lpstr>Folie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Automatisierte infrastrukturgestützte Klassifizierung und 3D-Lokalisierung nicht-motorisierter Verkehrsteilnehmer mittels Computer Stereo Vision</dc:title>
  <dc:creator>Frank</dc:creator>
  <cp:lastModifiedBy>Frank</cp:lastModifiedBy>
  <cp:revision>2</cp:revision>
  <dcterms:modified xsi:type="dcterms:W3CDTF">2020-05-27T08:32:00Z</dcterms:modified>
</cp:coreProperties>
</file>